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62" r:id="rId1"/>
  </p:sldMasterIdLst>
  <p:notesMasterIdLst>
    <p:notesMasterId r:id="rId23"/>
  </p:notesMasterIdLst>
  <p:handoutMasterIdLst>
    <p:handoutMasterId r:id="rId24"/>
  </p:handoutMasterIdLst>
  <p:sldIdLst>
    <p:sldId id="256" r:id="rId2"/>
    <p:sldId id="364" r:id="rId3"/>
    <p:sldId id="814" r:id="rId4"/>
    <p:sldId id="801" r:id="rId5"/>
    <p:sldId id="802" r:id="rId6"/>
    <p:sldId id="803" r:id="rId7"/>
    <p:sldId id="818" r:id="rId8"/>
    <p:sldId id="804" r:id="rId9"/>
    <p:sldId id="816" r:id="rId10"/>
    <p:sldId id="817" r:id="rId11"/>
    <p:sldId id="819" r:id="rId12"/>
    <p:sldId id="820" r:id="rId13"/>
    <p:sldId id="806" r:id="rId14"/>
    <p:sldId id="807" r:id="rId15"/>
    <p:sldId id="808" r:id="rId16"/>
    <p:sldId id="809" r:id="rId17"/>
    <p:sldId id="810" r:id="rId18"/>
    <p:sldId id="811" r:id="rId19"/>
    <p:sldId id="813" r:id="rId20"/>
    <p:sldId id="812" r:id="rId21"/>
    <p:sldId id="821" r:id="rId22"/>
  </p:sldIdLst>
  <p:sldSz cx="9144000" cy="6858000" type="screen4x3"/>
  <p:notesSz cx="7099300" cy="10234613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1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1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1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7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5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78"/>
    <p:restoredTop sz="94599"/>
  </p:normalViewPr>
  <p:slideViewPr>
    <p:cSldViewPr>
      <p:cViewPr varScale="1">
        <p:scale>
          <a:sx n="67" d="100"/>
          <a:sy n="67" d="100"/>
        </p:scale>
        <p:origin x="-904" y="-96"/>
      </p:cViewPr>
      <p:guideLst>
        <p:guide orient="horz" pos="2160"/>
        <p:guide pos="27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840" y="-66"/>
      </p:cViewPr>
      <p:guideLst>
        <p:guide orient="horz" pos="3225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325B25-A358-4A38-9E17-019DAA9D86FD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4A450744-769A-4A89-9C33-AAC355608691}">
      <dgm:prSet phldrT="[Text]"/>
      <dgm:spPr/>
      <dgm:t>
        <a:bodyPr/>
        <a:lstStyle/>
        <a:p>
          <a:r>
            <a:rPr lang="en-GB" dirty="0"/>
            <a:t>Age</a:t>
          </a:r>
        </a:p>
      </dgm:t>
    </dgm:pt>
    <dgm:pt modelId="{7490BD95-C7AF-4138-9486-26BB45645DC8}" type="parTrans" cxnId="{F990C244-8D25-40B0-BDE1-C5788EAAE438}">
      <dgm:prSet/>
      <dgm:spPr/>
      <dgm:t>
        <a:bodyPr/>
        <a:lstStyle/>
        <a:p>
          <a:endParaRPr lang="en-GB"/>
        </a:p>
      </dgm:t>
    </dgm:pt>
    <dgm:pt modelId="{1ADA9742-F7A6-4512-9FD9-713B6B9BF5A5}" type="sibTrans" cxnId="{F990C244-8D25-40B0-BDE1-C5788EAAE438}">
      <dgm:prSet/>
      <dgm:spPr/>
      <dgm:t>
        <a:bodyPr/>
        <a:lstStyle/>
        <a:p>
          <a:endParaRPr lang="en-GB"/>
        </a:p>
      </dgm:t>
    </dgm:pt>
    <dgm:pt modelId="{23DD7E65-7CA1-4732-977C-71CACE109B15}">
      <dgm:prSet phldrT="[Text]"/>
      <dgm:spPr/>
      <dgm:t>
        <a:bodyPr/>
        <a:lstStyle/>
        <a:p>
          <a:r>
            <a:rPr lang="en-GB" dirty="0"/>
            <a:t>Sex</a:t>
          </a:r>
        </a:p>
      </dgm:t>
    </dgm:pt>
    <dgm:pt modelId="{73DFF7E1-CAAF-45D2-9C89-B7173788305E}" type="parTrans" cxnId="{33747D43-42CC-46A8-8EAB-D2C0D91291AB}">
      <dgm:prSet/>
      <dgm:spPr/>
      <dgm:t>
        <a:bodyPr/>
        <a:lstStyle/>
        <a:p>
          <a:endParaRPr lang="en-GB"/>
        </a:p>
      </dgm:t>
    </dgm:pt>
    <dgm:pt modelId="{8C265F59-FCE5-4681-A18B-E3A7CE4D01A7}" type="sibTrans" cxnId="{33747D43-42CC-46A8-8EAB-D2C0D91291AB}">
      <dgm:prSet/>
      <dgm:spPr/>
      <dgm:t>
        <a:bodyPr/>
        <a:lstStyle/>
        <a:p>
          <a:endParaRPr lang="en-GB"/>
        </a:p>
      </dgm:t>
    </dgm:pt>
    <dgm:pt modelId="{C5F36BE1-203F-408B-AD91-30F3F82CE1F2}">
      <dgm:prSet phldrT="[Text]"/>
      <dgm:spPr/>
      <dgm:t>
        <a:bodyPr/>
        <a:lstStyle/>
        <a:p>
          <a:r>
            <a:rPr lang="en-GB" dirty="0"/>
            <a:t>Risk of developing cardiovascular disease within 10-years</a:t>
          </a:r>
        </a:p>
      </dgm:t>
    </dgm:pt>
    <dgm:pt modelId="{1830EB6E-43A3-4A05-B637-C7B52D720609}" type="parTrans" cxnId="{F29D44B9-7176-4B1B-98EA-4D83B74A687A}">
      <dgm:prSet/>
      <dgm:spPr/>
      <dgm:t>
        <a:bodyPr/>
        <a:lstStyle/>
        <a:p>
          <a:endParaRPr lang="en-GB"/>
        </a:p>
      </dgm:t>
    </dgm:pt>
    <dgm:pt modelId="{A2FD4909-A7DA-49E9-8804-382EDABFBE96}" type="sibTrans" cxnId="{F29D44B9-7176-4B1B-98EA-4D83B74A687A}">
      <dgm:prSet/>
      <dgm:spPr/>
      <dgm:t>
        <a:bodyPr/>
        <a:lstStyle/>
        <a:p>
          <a:endParaRPr lang="en-GB"/>
        </a:p>
      </dgm:t>
    </dgm:pt>
    <dgm:pt modelId="{EEA63C65-5A76-438E-8099-3A4DD5D0F01C}" type="pres">
      <dgm:prSet presAssocID="{BE325B25-A358-4A38-9E17-019DAA9D86FD}" presName="Name0" presStyleCnt="0">
        <dgm:presLayoutVars>
          <dgm:dir/>
          <dgm:resizeHandles val="exact"/>
        </dgm:presLayoutVars>
      </dgm:prSet>
      <dgm:spPr/>
    </dgm:pt>
    <dgm:pt modelId="{80640B34-E1F6-41DB-8117-5603E9AAEB26}" type="pres">
      <dgm:prSet presAssocID="{BE325B25-A358-4A38-9E17-019DAA9D86FD}" presName="vNodes" presStyleCnt="0"/>
      <dgm:spPr/>
    </dgm:pt>
    <dgm:pt modelId="{0A9DF7C9-31F5-4AA3-8663-624ECAFAE181}" type="pres">
      <dgm:prSet presAssocID="{4A450744-769A-4A89-9C33-AAC35560869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EA4E77-4766-4BBB-A4F3-F98340C4A8F7}" type="pres">
      <dgm:prSet presAssocID="{1ADA9742-F7A6-4512-9FD9-713B6B9BF5A5}" presName="spacerT" presStyleCnt="0"/>
      <dgm:spPr/>
    </dgm:pt>
    <dgm:pt modelId="{ADC05CC2-BECF-45A1-A20A-9C8F8E9C3DB8}" type="pres">
      <dgm:prSet presAssocID="{1ADA9742-F7A6-4512-9FD9-713B6B9BF5A5}" presName="sibTrans" presStyleLbl="sibTrans2D1" presStyleIdx="0" presStyleCnt="2"/>
      <dgm:spPr/>
      <dgm:t>
        <a:bodyPr/>
        <a:lstStyle/>
        <a:p>
          <a:endParaRPr lang="en-US"/>
        </a:p>
      </dgm:t>
    </dgm:pt>
    <dgm:pt modelId="{C72087CC-3998-4CA6-8359-EFB51E52A0D1}" type="pres">
      <dgm:prSet presAssocID="{1ADA9742-F7A6-4512-9FD9-713B6B9BF5A5}" presName="spacerB" presStyleCnt="0"/>
      <dgm:spPr/>
    </dgm:pt>
    <dgm:pt modelId="{B1497B12-25A8-45DC-A880-E2D8A300ED5F}" type="pres">
      <dgm:prSet presAssocID="{23DD7E65-7CA1-4732-977C-71CACE109B1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2228F0-B866-434E-9946-589E65DE03F6}" type="pres">
      <dgm:prSet presAssocID="{BE325B25-A358-4A38-9E17-019DAA9D86FD}" presName="sibTransLast" presStyleLbl="sibTrans2D1" presStyleIdx="1" presStyleCnt="2"/>
      <dgm:spPr/>
      <dgm:t>
        <a:bodyPr/>
        <a:lstStyle/>
        <a:p>
          <a:endParaRPr lang="en-US"/>
        </a:p>
      </dgm:t>
    </dgm:pt>
    <dgm:pt modelId="{E131416A-DA2B-4819-878F-1D4785F2092D}" type="pres">
      <dgm:prSet presAssocID="{BE325B25-A358-4A38-9E17-019DAA9D86FD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BB7C78C1-4CDF-4C62-93BA-BAD2EBF8FE7F}" type="pres">
      <dgm:prSet presAssocID="{BE325B25-A358-4A38-9E17-019DAA9D86FD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FFD828-E05F-4687-8741-170D1BAC1A24}" type="presOf" srcId="{C5F36BE1-203F-408B-AD91-30F3F82CE1F2}" destId="{BB7C78C1-4CDF-4C62-93BA-BAD2EBF8FE7F}" srcOrd="0" destOrd="0" presId="urn:microsoft.com/office/officeart/2005/8/layout/equation2"/>
    <dgm:cxn modelId="{33747D43-42CC-46A8-8EAB-D2C0D91291AB}" srcId="{BE325B25-A358-4A38-9E17-019DAA9D86FD}" destId="{23DD7E65-7CA1-4732-977C-71CACE109B15}" srcOrd="1" destOrd="0" parTransId="{73DFF7E1-CAAF-45D2-9C89-B7173788305E}" sibTransId="{8C265F59-FCE5-4681-A18B-E3A7CE4D01A7}"/>
    <dgm:cxn modelId="{A8EAF0F9-0C67-4C14-8C37-2CFF6F5BC4A7}" type="presOf" srcId="{8C265F59-FCE5-4681-A18B-E3A7CE4D01A7}" destId="{C42228F0-B866-434E-9946-589E65DE03F6}" srcOrd="0" destOrd="0" presId="urn:microsoft.com/office/officeart/2005/8/layout/equation2"/>
    <dgm:cxn modelId="{1CB7B374-7078-400C-A378-57632925B59C}" type="presOf" srcId="{8C265F59-FCE5-4681-A18B-E3A7CE4D01A7}" destId="{E131416A-DA2B-4819-878F-1D4785F2092D}" srcOrd="1" destOrd="0" presId="urn:microsoft.com/office/officeart/2005/8/layout/equation2"/>
    <dgm:cxn modelId="{103A5B2E-954A-440E-86E5-7C4E54C6FF1D}" type="presOf" srcId="{23DD7E65-7CA1-4732-977C-71CACE109B15}" destId="{B1497B12-25A8-45DC-A880-E2D8A300ED5F}" srcOrd="0" destOrd="0" presId="urn:microsoft.com/office/officeart/2005/8/layout/equation2"/>
    <dgm:cxn modelId="{8554D0FF-4830-4A5F-9B0A-58C08C8058D8}" type="presOf" srcId="{1ADA9742-F7A6-4512-9FD9-713B6B9BF5A5}" destId="{ADC05CC2-BECF-45A1-A20A-9C8F8E9C3DB8}" srcOrd="0" destOrd="0" presId="urn:microsoft.com/office/officeart/2005/8/layout/equation2"/>
    <dgm:cxn modelId="{DD383C2C-35E6-4114-B095-CA023F796753}" type="presOf" srcId="{BE325B25-A358-4A38-9E17-019DAA9D86FD}" destId="{EEA63C65-5A76-438E-8099-3A4DD5D0F01C}" srcOrd="0" destOrd="0" presId="urn:microsoft.com/office/officeart/2005/8/layout/equation2"/>
    <dgm:cxn modelId="{BD2D874B-A4B7-4C45-AB28-015F43D805F2}" type="presOf" srcId="{4A450744-769A-4A89-9C33-AAC355608691}" destId="{0A9DF7C9-31F5-4AA3-8663-624ECAFAE181}" srcOrd="0" destOrd="0" presId="urn:microsoft.com/office/officeart/2005/8/layout/equation2"/>
    <dgm:cxn modelId="{F990C244-8D25-40B0-BDE1-C5788EAAE438}" srcId="{BE325B25-A358-4A38-9E17-019DAA9D86FD}" destId="{4A450744-769A-4A89-9C33-AAC355608691}" srcOrd="0" destOrd="0" parTransId="{7490BD95-C7AF-4138-9486-26BB45645DC8}" sibTransId="{1ADA9742-F7A6-4512-9FD9-713B6B9BF5A5}"/>
    <dgm:cxn modelId="{F29D44B9-7176-4B1B-98EA-4D83B74A687A}" srcId="{BE325B25-A358-4A38-9E17-019DAA9D86FD}" destId="{C5F36BE1-203F-408B-AD91-30F3F82CE1F2}" srcOrd="2" destOrd="0" parTransId="{1830EB6E-43A3-4A05-B637-C7B52D720609}" sibTransId="{A2FD4909-A7DA-49E9-8804-382EDABFBE96}"/>
    <dgm:cxn modelId="{77B78AB1-273A-4BCA-9CB6-E66D433EBA4A}" type="presParOf" srcId="{EEA63C65-5A76-438E-8099-3A4DD5D0F01C}" destId="{80640B34-E1F6-41DB-8117-5603E9AAEB26}" srcOrd="0" destOrd="0" presId="urn:microsoft.com/office/officeart/2005/8/layout/equation2"/>
    <dgm:cxn modelId="{7011268E-5D0E-4796-AF96-39E80D9CCF16}" type="presParOf" srcId="{80640B34-E1F6-41DB-8117-5603E9AAEB26}" destId="{0A9DF7C9-31F5-4AA3-8663-624ECAFAE181}" srcOrd="0" destOrd="0" presId="urn:microsoft.com/office/officeart/2005/8/layout/equation2"/>
    <dgm:cxn modelId="{098612E4-A926-4D34-B75D-1485EB10E8C8}" type="presParOf" srcId="{80640B34-E1F6-41DB-8117-5603E9AAEB26}" destId="{D2EA4E77-4766-4BBB-A4F3-F98340C4A8F7}" srcOrd="1" destOrd="0" presId="urn:microsoft.com/office/officeart/2005/8/layout/equation2"/>
    <dgm:cxn modelId="{F99D257C-5BD3-4BF3-99EB-99948FC00187}" type="presParOf" srcId="{80640B34-E1F6-41DB-8117-5603E9AAEB26}" destId="{ADC05CC2-BECF-45A1-A20A-9C8F8E9C3DB8}" srcOrd="2" destOrd="0" presId="urn:microsoft.com/office/officeart/2005/8/layout/equation2"/>
    <dgm:cxn modelId="{8121F7BC-F260-4FD6-AC5B-A2279E976395}" type="presParOf" srcId="{80640B34-E1F6-41DB-8117-5603E9AAEB26}" destId="{C72087CC-3998-4CA6-8359-EFB51E52A0D1}" srcOrd="3" destOrd="0" presId="urn:microsoft.com/office/officeart/2005/8/layout/equation2"/>
    <dgm:cxn modelId="{E4B62AEF-65DF-4152-90D3-5390616C4C2E}" type="presParOf" srcId="{80640B34-E1F6-41DB-8117-5603E9AAEB26}" destId="{B1497B12-25A8-45DC-A880-E2D8A300ED5F}" srcOrd="4" destOrd="0" presId="urn:microsoft.com/office/officeart/2005/8/layout/equation2"/>
    <dgm:cxn modelId="{F608B25B-0AC7-4B23-80CD-8853BB722A71}" type="presParOf" srcId="{EEA63C65-5A76-438E-8099-3A4DD5D0F01C}" destId="{C42228F0-B866-434E-9946-589E65DE03F6}" srcOrd="1" destOrd="0" presId="urn:microsoft.com/office/officeart/2005/8/layout/equation2"/>
    <dgm:cxn modelId="{AB5674C8-74C4-4DE7-B8F5-5F174DD74034}" type="presParOf" srcId="{C42228F0-B866-434E-9946-589E65DE03F6}" destId="{E131416A-DA2B-4819-878F-1D4785F2092D}" srcOrd="0" destOrd="0" presId="urn:microsoft.com/office/officeart/2005/8/layout/equation2"/>
    <dgm:cxn modelId="{DB0B34D8-CA2A-42B0-AB9A-C1BCBD3AD49C}" type="presParOf" srcId="{EEA63C65-5A76-438E-8099-3A4DD5D0F01C}" destId="{BB7C78C1-4CDF-4C62-93BA-BAD2EBF8FE7F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95275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png>
</file>

<file path=ppt/media/image2.jpg>
</file>

<file path=ppt/media/image3.jpeg>
</file>

<file path=ppt/media/image4.jpe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xmlns="" id="{E23B5CD2-C875-4945-A842-4673F89C2FD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4563" y="4862513"/>
            <a:ext cx="5208587" cy="46005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104487" tIns="52245" rIns="104487" bIns="522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notes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xmlns="" id="{207101C5-2C14-9E4D-B3A7-11421E9D11A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06475" y="776288"/>
            <a:ext cx="5094288" cy="38211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28973779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963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69900" algn="l" defTabSz="963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38213" algn="l" defTabSz="963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408113" algn="l" defTabSz="963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76425" algn="l" defTabSz="963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This is a 15-minute lecture that introduces CPMs and real-world examples, but precedes more technical lectures about logistic regression, survival analysis and machine learning.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8AA2A9-7A45-43C3-8C88-3BFAD606E14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099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6AAB4-F6FC-429F-872E-2F2754708652}" type="datetime1">
              <a:rPr lang="en-GB" smtClean="0"/>
              <a:t>19-08-19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Glen Martin, University of Manchester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5" descr="TAB_col_white_background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81742" y="50973"/>
            <a:ext cx="2713397" cy="115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762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E9CAE-ABD6-4628-BB88-1B95A97D41D8}" type="datetime1">
              <a:rPr lang="en-GB" smtClean="0"/>
              <a:t>19-08-19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 dirty="0"/>
              <a:t>Dr Glen Martin, University of Manchester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2D4F3-DEE7-4381-9D47-F89EFBA9B4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396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55818-3815-4F27-8659-9E2158D518A6}" type="datetime1">
              <a:rPr lang="en-GB" smtClean="0"/>
              <a:t>19-08-19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 dirty="0"/>
              <a:t>Dr Glen Martin, University of Manchester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2D4F3-DEE7-4381-9D47-F89EFBA9B4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65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BF434-FD80-40F6-980C-39E3FCEFE790}" type="datetime1">
              <a:rPr lang="en-GB" smtClean="0"/>
              <a:t>19-08-19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 dirty="0"/>
              <a:t>Dr Glen Martin, University of Manchester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3F4F-51B2-42EE-AFA2-40C4572185C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636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C470-F194-4118-9C8C-4D3644DD6715}" type="datetime1">
              <a:rPr lang="en-GB" smtClean="0"/>
              <a:t>19-08-19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 dirty="0"/>
              <a:t>Dr Glen Martin, University of Manchester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2D4F3-DEE7-4381-9D47-F89EFBA9B4B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5" descr="TAB_col_white_background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81742" y="50973"/>
            <a:ext cx="2713397" cy="115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247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B0B06-3864-4771-853A-188A7512403A}" type="datetime1">
              <a:rPr lang="en-GB" smtClean="0"/>
              <a:t>19-08-19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 dirty="0"/>
              <a:t>Dr Glen Martin, University of Manchester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2D4F3-DEE7-4381-9D47-F89EFBA9B4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207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74528-2DA0-4D48-8350-E53618C38559}" type="datetime1">
              <a:rPr lang="en-GB" smtClean="0"/>
              <a:t>19-08-19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 dirty="0"/>
              <a:t>Dr Glen Martin, University of Manchester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2D4F3-DEE7-4381-9D47-F89EFBA9B4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285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66AEB-F62D-461F-97BD-9C65592DCC90}" type="datetime1">
              <a:rPr lang="en-GB" smtClean="0"/>
              <a:t>19-08-19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 dirty="0"/>
              <a:t>Dr Glen Martin, University of Manchester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2D4F3-DEE7-4381-9D47-F89EFBA9B4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551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7118F-80F2-44FA-BFFB-00476F503982}" type="datetime1">
              <a:rPr lang="en-GB" smtClean="0"/>
              <a:t>19-08-19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Dr Glen Martin, University of Manchester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2D4F3-DEE7-4381-9D47-F89EFBA9B4B5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5" descr="TAB_col_white_background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68193" y="83814"/>
            <a:ext cx="2326946" cy="99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4597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A13A1D07-0C4C-45B8-A53C-B3CF926B9226}" type="datetime1">
              <a:rPr lang="en-GB" smtClean="0"/>
              <a:t>19-08-19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Dr Glen Martin, University of Manchester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62D4F3-DEE7-4381-9D47-F89EFBA9B4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226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FCD2B-EA7D-4D09-B5BA-31ED5AC267D0}" type="datetime1">
              <a:rPr lang="en-GB" smtClean="0"/>
              <a:t>19-08-19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 dirty="0"/>
              <a:t>Dr Glen Martin, University of Manchester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2D4F3-DEE7-4381-9D47-F89EFBA9B4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825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555878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9DE0A45-EB33-4104-B9CE-25AEA2244B64}" type="datetime1">
              <a:rPr lang="en-GB" smtClean="0"/>
              <a:t>19-08-19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Dr Glen Martin, University of Manchester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5" descr="TAB_col_white_background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60714" y="51419"/>
            <a:ext cx="2534425" cy="1083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564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813487"/>
            <a:ext cx="6620968" cy="3329581"/>
          </a:xfrm>
        </p:spPr>
        <p:txBody>
          <a:bodyPr/>
          <a:lstStyle/>
          <a:p>
            <a:r>
              <a:rPr lang="en-GB" sz="4000" b="1" dirty="0"/>
              <a:t>Clinical Prediction Models: </a:t>
            </a:r>
            <a:br>
              <a:rPr lang="en-GB" sz="4000" b="1" dirty="0"/>
            </a:br>
            <a:r>
              <a:rPr lang="en-GB" sz="4000" b="1" dirty="0"/>
              <a:t>Real-world Examples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Niels Peek</a:t>
            </a:r>
          </a:p>
        </p:txBody>
      </p:sp>
    </p:spTree>
    <p:extLst>
      <p:ext uri="{BB962C8B-B14F-4D97-AF65-F5344CB8AC3E}">
        <p14:creationId xmlns:p14="http://schemas.microsoft.com/office/powerpoint/2010/main" val="1533721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Screening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Triage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Prevention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chronic disease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hospital readmission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Benchmarking of clinical performance</a:t>
            </a:r>
          </a:p>
        </p:txBody>
      </p:sp>
      <p:pic>
        <p:nvPicPr>
          <p:cNvPr id="4" name="Picture 3" descr="Screenshot 2019-03-07 at 09.52.28.png">
            <a:extLst>
              <a:ext uri="{FF2B5EF4-FFF2-40B4-BE49-F238E27FC236}">
                <a16:creationId xmlns:a16="http://schemas.microsoft.com/office/drawing/2014/main" xmlns="" id="{0A3B0E7F-49C2-B24E-B92D-5ED8746316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6" t="7987" r="26618" b="10313"/>
          <a:stretch/>
        </p:blipFill>
        <p:spPr>
          <a:xfrm>
            <a:off x="0" y="0"/>
            <a:ext cx="9144000" cy="635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724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Screening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Triage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Prevention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chronic disease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acute care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Benchmarking of clinical performance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E721C9B-47BB-134D-9AA8-B806F9AE2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327" y="0"/>
            <a:ext cx="515867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32164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Screening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Triage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Prevention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chronic disease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acute care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Benchmarking of clinical performance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E721C9B-47BB-134D-9AA8-B806F9AE2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327" y="0"/>
            <a:ext cx="515867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F092166-D102-D74D-AE2D-8CBDCD1B8D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6" t="20400" r="32500" b="11333"/>
          <a:stretch/>
        </p:blipFill>
        <p:spPr>
          <a:xfrm>
            <a:off x="304800" y="1954955"/>
            <a:ext cx="4648200" cy="3901439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45450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Screening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Triage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Prevention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chronic disease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acute care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accent2"/>
                </a:solidFill>
              </a:rPr>
              <a:t>Benchmarking of clinical performance</a:t>
            </a:r>
          </a:p>
        </p:txBody>
      </p:sp>
    </p:spTree>
    <p:extLst>
      <p:ext uri="{BB962C8B-B14F-4D97-AF65-F5344CB8AC3E}">
        <p14:creationId xmlns:p14="http://schemas.microsoft.com/office/powerpoint/2010/main" val="2122847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Assessing the quality of critical care</a:t>
            </a:r>
          </a:p>
        </p:txBody>
      </p:sp>
      <p:pic>
        <p:nvPicPr>
          <p:cNvPr id="7" name="Picture 4" descr="bl00381_">
            <a:extLst>
              <a:ext uri="{FF2B5EF4-FFF2-40B4-BE49-F238E27FC236}">
                <a16:creationId xmlns:a16="http://schemas.microsoft.com/office/drawing/2014/main" xmlns="" id="{22BDB26A-6F0E-9C41-BBC9-5A5C8E02E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3090813"/>
            <a:ext cx="2105025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5">
            <a:extLst>
              <a:ext uri="{FF2B5EF4-FFF2-40B4-BE49-F238E27FC236}">
                <a16:creationId xmlns:a16="http://schemas.microsoft.com/office/drawing/2014/main" xmlns="" id="{8D9E6177-0A85-FA46-B18A-932CD831F2A8}"/>
              </a:ext>
            </a:extLst>
          </p:cNvPr>
          <p:cNvGrpSpPr>
            <a:grpSpLocks/>
          </p:cNvGrpSpPr>
          <p:nvPr/>
        </p:nvGrpSpPr>
        <p:grpSpPr bwMode="auto">
          <a:xfrm>
            <a:off x="4982361" y="3090814"/>
            <a:ext cx="2180440" cy="1176338"/>
            <a:chOff x="2978" y="1310"/>
            <a:chExt cx="2194" cy="1207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xmlns="" id="{C2394E5F-B7F0-6042-BC3F-485605E77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9" y="1334"/>
              <a:ext cx="2123" cy="511"/>
            </a:xfrm>
            <a:custGeom>
              <a:avLst/>
              <a:gdLst>
                <a:gd name="T0" fmla="*/ 16 w 4247"/>
                <a:gd name="T1" fmla="*/ 0 h 1024"/>
                <a:gd name="T2" fmla="*/ 0 w 4247"/>
                <a:gd name="T3" fmla="*/ 16 h 1024"/>
                <a:gd name="T4" fmla="*/ 2 w 4247"/>
                <a:gd name="T5" fmla="*/ 115 h 1024"/>
                <a:gd name="T6" fmla="*/ 24 w 4247"/>
                <a:gd name="T7" fmla="*/ 109 h 1024"/>
                <a:gd name="T8" fmla="*/ 39 w 4247"/>
                <a:gd name="T9" fmla="*/ 111 h 1024"/>
                <a:gd name="T10" fmla="*/ 56 w 4247"/>
                <a:gd name="T11" fmla="*/ 124 h 1024"/>
                <a:gd name="T12" fmla="*/ 72 w 4247"/>
                <a:gd name="T13" fmla="*/ 108 h 1024"/>
                <a:gd name="T14" fmla="*/ 92 w 4247"/>
                <a:gd name="T15" fmla="*/ 100 h 1024"/>
                <a:gd name="T16" fmla="*/ 111 w 4247"/>
                <a:gd name="T17" fmla="*/ 101 h 1024"/>
                <a:gd name="T18" fmla="*/ 125 w 4247"/>
                <a:gd name="T19" fmla="*/ 106 h 1024"/>
                <a:gd name="T20" fmla="*/ 137 w 4247"/>
                <a:gd name="T21" fmla="*/ 86 h 1024"/>
                <a:gd name="T22" fmla="*/ 151 w 4247"/>
                <a:gd name="T23" fmla="*/ 79 h 1024"/>
                <a:gd name="T24" fmla="*/ 169 w 4247"/>
                <a:gd name="T25" fmla="*/ 81 h 1024"/>
                <a:gd name="T26" fmla="*/ 181 w 4247"/>
                <a:gd name="T27" fmla="*/ 91 h 1024"/>
                <a:gd name="T28" fmla="*/ 194 w 4247"/>
                <a:gd name="T29" fmla="*/ 76 h 1024"/>
                <a:gd name="T30" fmla="*/ 217 w 4247"/>
                <a:gd name="T31" fmla="*/ 67 h 1024"/>
                <a:gd name="T32" fmla="*/ 238 w 4247"/>
                <a:gd name="T33" fmla="*/ 70 h 1024"/>
                <a:gd name="T34" fmla="*/ 255 w 4247"/>
                <a:gd name="T35" fmla="*/ 77 h 1024"/>
                <a:gd name="T36" fmla="*/ 272 w 4247"/>
                <a:gd name="T37" fmla="*/ 91 h 1024"/>
                <a:gd name="T38" fmla="*/ 291 w 4247"/>
                <a:gd name="T39" fmla="*/ 93 h 1024"/>
                <a:gd name="T40" fmla="*/ 293 w 4247"/>
                <a:gd name="T41" fmla="*/ 113 h 1024"/>
                <a:gd name="T42" fmla="*/ 316 w 4247"/>
                <a:gd name="T43" fmla="*/ 99 h 1024"/>
                <a:gd name="T44" fmla="*/ 335 w 4247"/>
                <a:gd name="T45" fmla="*/ 94 h 1024"/>
                <a:gd name="T46" fmla="*/ 355 w 4247"/>
                <a:gd name="T47" fmla="*/ 95 h 1024"/>
                <a:gd name="T48" fmla="*/ 380 w 4247"/>
                <a:gd name="T49" fmla="*/ 108 h 1024"/>
                <a:gd name="T50" fmla="*/ 410 w 4247"/>
                <a:gd name="T51" fmla="*/ 109 h 1024"/>
                <a:gd name="T52" fmla="*/ 428 w 4247"/>
                <a:gd name="T53" fmla="*/ 100 h 1024"/>
                <a:gd name="T54" fmla="*/ 450 w 4247"/>
                <a:gd name="T55" fmla="*/ 102 h 1024"/>
                <a:gd name="T56" fmla="*/ 470 w 4247"/>
                <a:gd name="T57" fmla="*/ 108 h 1024"/>
                <a:gd name="T58" fmla="*/ 485 w 4247"/>
                <a:gd name="T59" fmla="*/ 127 h 1024"/>
                <a:gd name="T60" fmla="*/ 505 w 4247"/>
                <a:gd name="T61" fmla="*/ 123 h 1024"/>
                <a:gd name="T62" fmla="*/ 528 w 4247"/>
                <a:gd name="T63" fmla="*/ 125 h 1024"/>
                <a:gd name="T64" fmla="*/ 530 w 4247"/>
                <a:gd name="T65" fmla="*/ 12 h 1024"/>
                <a:gd name="T66" fmla="*/ 518 w 4247"/>
                <a:gd name="T67" fmla="*/ 2 h 1024"/>
                <a:gd name="T68" fmla="*/ 16 w 4247"/>
                <a:gd name="T69" fmla="*/ 0 h 1024"/>
                <a:gd name="T70" fmla="*/ 16 w 4247"/>
                <a:gd name="T71" fmla="*/ 0 h 102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247" h="1024">
                  <a:moveTo>
                    <a:pt x="132" y="0"/>
                  </a:moveTo>
                  <a:lnTo>
                    <a:pt x="0" y="132"/>
                  </a:lnTo>
                  <a:lnTo>
                    <a:pt x="18" y="928"/>
                  </a:lnTo>
                  <a:lnTo>
                    <a:pt x="194" y="875"/>
                  </a:lnTo>
                  <a:lnTo>
                    <a:pt x="317" y="896"/>
                  </a:lnTo>
                  <a:lnTo>
                    <a:pt x="455" y="993"/>
                  </a:lnTo>
                  <a:lnTo>
                    <a:pt x="582" y="866"/>
                  </a:lnTo>
                  <a:lnTo>
                    <a:pt x="741" y="804"/>
                  </a:lnTo>
                  <a:lnTo>
                    <a:pt x="895" y="813"/>
                  </a:lnTo>
                  <a:lnTo>
                    <a:pt x="1000" y="853"/>
                  </a:lnTo>
                  <a:lnTo>
                    <a:pt x="1099" y="689"/>
                  </a:lnTo>
                  <a:lnTo>
                    <a:pt x="1209" y="640"/>
                  </a:lnTo>
                  <a:lnTo>
                    <a:pt x="1358" y="653"/>
                  </a:lnTo>
                  <a:lnTo>
                    <a:pt x="1450" y="729"/>
                  </a:lnTo>
                  <a:lnTo>
                    <a:pt x="1552" y="610"/>
                  </a:lnTo>
                  <a:lnTo>
                    <a:pt x="1737" y="543"/>
                  </a:lnTo>
                  <a:lnTo>
                    <a:pt x="1909" y="561"/>
                  </a:lnTo>
                  <a:lnTo>
                    <a:pt x="2047" y="619"/>
                  </a:lnTo>
                  <a:lnTo>
                    <a:pt x="2183" y="729"/>
                  </a:lnTo>
                  <a:lnTo>
                    <a:pt x="2329" y="746"/>
                  </a:lnTo>
                  <a:lnTo>
                    <a:pt x="2351" y="905"/>
                  </a:lnTo>
                  <a:lnTo>
                    <a:pt x="2535" y="795"/>
                  </a:lnTo>
                  <a:lnTo>
                    <a:pt x="2681" y="755"/>
                  </a:lnTo>
                  <a:lnTo>
                    <a:pt x="2844" y="765"/>
                  </a:lnTo>
                  <a:lnTo>
                    <a:pt x="3043" y="870"/>
                  </a:lnTo>
                  <a:lnTo>
                    <a:pt x="3281" y="875"/>
                  </a:lnTo>
                  <a:lnTo>
                    <a:pt x="3426" y="808"/>
                  </a:lnTo>
                  <a:lnTo>
                    <a:pt x="3603" y="821"/>
                  </a:lnTo>
                  <a:lnTo>
                    <a:pt x="3762" y="870"/>
                  </a:lnTo>
                  <a:lnTo>
                    <a:pt x="3881" y="1024"/>
                  </a:lnTo>
                  <a:lnTo>
                    <a:pt x="4040" y="985"/>
                  </a:lnTo>
                  <a:lnTo>
                    <a:pt x="4229" y="1002"/>
                  </a:lnTo>
                  <a:lnTo>
                    <a:pt x="4247" y="97"/>
                  </a:lnTo>
                  <a:lnTo>
                    <a:pt x="4145" y="18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xmlns="" id="{0AEDEA52-719E-1447-816F-1C6D33B760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" y="1754"/>
              <a:ext cx="118" cy="78"/>
            </a:xfrm>
            <a:custGeom>
              <a:avLst/>
              <a:gdLst>
                <a:gd name="T0" fmla="*/ 0 w 236"/>
                <a:gd name="T1" fmla="*/ 20 h 155"/>
                <a:gd name="T2" fmla="*/ 0 w 236"/>
                <a:gd name="T3" fmla="*/ 5 h 155"/>
                <a:gd name="T4" fmla="*/ 4 w 236"/>
                <a:gd name="T5" fmla="*/ 0 h 155"/>
                <a:gd name="T6" fmla="*/ 25 w 236"/>
                <a:gd name="T7" fmla="*/ 0 h 155"/>
                <a:gd name="T8" fmla="*/ 30 w 236"/>
                <a:gd name="T9" fmla="*/ 5 h 155"/>
                <a:gd name="T10" fmla="*/ 30 w 236"/>
                <a:gd name="T11" fmla="*/ 19 h 155"/>
                <a:gd name="T12" fmla="*/ 23 w 236"/>
                <a:gd name="T13" fmla="*/ 19 h 155"/>
                <a:gd name="T14" fmla="*/ 23 w 236"/>
                <a:gd name="T15" fmla="*/ 6 h 155"/>
                <a:gd name="T16" fmla="*/ 8 w 236"/>
                <a:gd name="T17" fmla="*/ 6 h 155"/>
                <a:gd name="T18" fmla="*/ 8 w 236"/>
                <a:gd name="T19" fmla="*/ 19 h 155"/>
                <a:gd name="T20" fmla="*/ 0 w 236"/>
                <a:gd name="T21" fmla="*/ 20 h 155"/>
                <a:gd name="T22" fmla="*/ 0 w 236"/>
                <a:gd name="T23" fmla="*/ 20 h 1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36" h="155">
                  <a:moveTo>
                    <a:pt x="0" y="155"/>
                  </a:moveTo>
                  <a:lnTo>
                    <a:pt x="0" y="34"/>
                  </a:lnTo>
                  <a:lnTo>
                    <a:pt x="32" y="0"/>
                  </a:lnTo>
                  <a:lnTo>
                    <a:pt x="199" y="0"/>
                  </a:lnTo>
                  <a:lnTo>
                    <a:pt x="236" y="37"/>
                  </a:lnTo>
                  <a:lnTo>
                    <a:pt x="236" y="148"/>
                  </a:lnTo>
                  <a:lnTo>
                    <a:pt x="181" y="148"/>
                  </a:lnTo>
                  <a:lnTo>
                    <a:pt x="181" y="45"/>
                  </a:lnTo>
                  <a:lnTo>
                    <a:pt x="64" y="45"/>
                  </a:lnTo>
                  <a:lnTo>
                    <a:pt x="64" y="152"/>
                  </a:lnTo>
                  <a:lnTo>
                    <a:pt x="0" y="15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xmlns="" id="{95F5134A-ADE1-6A4A-8F7F-056223EB7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6" y="2173"/>
              <a:ext cx="273" cy="259"/>
            </a:xfrm>
            <a:custGeom>
              <a:avLst/>
              <a:gdLst>
                <a:gd name="T0" fmla="*/ 0 w 546"/>
                <a:gd name="T1" fmla="*/ 0 h 517"/>
                <a:gd name="T2" fmla="*/ 69 w 546"/>
                <a:gd name="T3" fmla="*/ 0 h 517"/>
                <a:gd name="T4" fmla="*/ 69 w 546"/>
                <a:gd name="T5" fmla="*/ 65 h 517"/>
                <a:gd name="T6" fmla="*/ 60 w 546"/>
                <a:gd name="T7" fmla="*/ 65 h 517"/>
                <a:gd name="T8" fmla="*/ 60 w 546"/>
                <a:gd name="T9" fmla="*/ 8 h 517"/>
                <a:gd name="T10" fmla="*/ 11 w 546"/>
                <a:gd name="T11" fmla="*/ 8 h 517"/>
                <a:gd name="T12" fmla="*/ 11 w 546"/>
                <a:gd name="T13" fmla="*/ 65 h 517"/>
                <a:gd name="T14" fmla="*/ 0 w 546"/>
                <a:gd name="T15" fmla="*/ 65 h 517"/>
                <a:gd name="T16" fmla="*/ 0 w 546"/>
                <a:gd name="T17" fmla="*/ 0 h 517"/>
                <a:gd name="T18" fmla="*/ 0 w 546"/>
                <a:gd name="T19" fmla="*/ 0 h 51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46" h="517">
                  <a:moveTo>
                    <a:pt x="0" y="0"/>
                  </a:moveTo>
                  <a:lnTo>
                    <a:pt x="546" y="0"/>
                  </a:lnTo>
                  <a:lnTo>
                    <a:pt x="546" y="517"/>
                  </a:lnTo>
                  <a:lnTo>
                    <a:pt x="474" y="517"/>
                  </a:lnTo>
                  <a:lnTo>
                    <a:pt x="474" y="63"/>
                  </a:lnTo>
                  <a:lnTo>
                    <a:pt x="81" y="63"/>
                  </a:lnTo>
                  <a:lnTo>
                    <a:pt x="81" y="517"/>
                  </a:lnTo>
                  <a:lnTo>
                    <a:pt x="0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xmlns="" id="{DC06DF8C-FDFF-0541-AF67-6E05207DB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7" y="2185"/>
              <a:ext cx="38" cy="247"/>
            </a:xfrm>
            <a:custGeom>
              <a:avLst/>
              <a:gdLst>
                <a:gd name="T0" fmla="*/ 0 w 76"/>
                <a:gd name="T1" fmla="*/ 0 h 494"/>
                <a:gd name="T2" fmla="*/ 0 w 76"/>
                <a:gd name="T3" fmla="*/ 62 h 494"/>
                <a:gd name="T4" fmla="*/ 10 w 76"/>
                <a:gd name="T5" fmla="*/ 62 h 494"/>
                <a:gd name="T6" fmla="*/ 10 w 76"/>
                <a:gd name="T7" fmla="*/ 2 h 494"/>
                <a:gd name="T8" fmla="*/ 0 w 76"/>
                <a:gd name="T9" fmla="*/ 0 h 494"/>
                <a:gd name="T10" fmla="*/ 0 w 76"/>
                <a:gd name="T11" fmla="*/ 0 h 4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6" h="494">
                  <a:moveTo>
                    <a:pt x="0" y="0"/>
                  </a:moveTo>
                  <a:lnTo>
                    <a:pt x="0" y="494"/>
                  </a:lnTo>
                  <a:lnTo>
                    <a:pt x="76" y="494"/>
                  </a:lnTo>
                  <a:lnTo>
                    <a:pt x="76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xmlns="" id="{92784AD6-9356-8B44-BFCB-70932C2F1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5" y="2187"/>
              <a:ext cx="42" cy="245"/>
            </a:xfrm>
            <a:custGeom>
              <a:avLst/>
              <a:gdLst>
                <a:gd name="T0" fmla="*/ 0 w 84"/>
                <a:gd name="T1" fmla="*/ 0 h 490"/>
                <a:gd name="T2" fmla="*/ 0 w 84"/>
                <a:gd name="T3" fmla="*/ 62 h 490"/>
                <a:gd name="T4" fmla="*/ 11 w 84"/>
                <a:gd name="T5" fmla="*/ 62 h 490"/>
                <a:gd name="T6" fmla="*/ 11 w 84"/>
                <a:gd name="T7" fmla="*/ 1 h 490"/>
                <a:gd name="T8" fmla="*/ 0 w 84"/>
                <a:gd name="T9" fmla="*/ 0 h 490"/>
                <a:gd name="T10" fmla="*/ 0 w 84"/>
                <a:gd name="T11" fmla="*/ 0 h 4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4" h="490">
                  <a:moveTo>
                    <a:pt x="0" y="0"/>
                  </a:moveTo>
                  <a:lnTo>
                    <a:pt x="0" y="490"/>
                  </a:lnTo>
                  <a:lnTo>
                    <a:pt x="84" y="490"/>
                  </a:lnTo>
                  <a:lnTo>
                    <a:pt x="84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xmlns="" id="{550238E3-875B-C644-8902-C7E09EF0CF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6" y="2243"/>
              <a:ext cx="240" cy="42"/>
            </a:xfrm>
            <a:custGeom>
              <a:avLst/>
              <a:gdLst>
                <a:gd name="T0" fmla="*/ 0 w 481"/>
                <a:gd name="T1" fmla="*/ 0 h 84"/>
                <a:gd name="T2" fmla="*/ 60 w 481"/>
                <a:gd name="T3" fmla="*/ 0 h 84"/>
                <a:gd name="T4" fmla="*/ 60 w 481"/>
                <a:gd name="T5" fmla="*/ 11 h 84"/>
                <a:gd name="T6" fmla="*/ 1 w 481"/>
                <a:gd name="T7" fmla="*/ 11 h 84"/>
                <a:gd name="T8" fmla="*/ 0 w 481"/>
                <a:gd name="T9" fmla="*/ 0 h 84"/>
                <a:gd name="T10" fmla="*/ 0 w 481"/>
                <a:gd name="T11" fmla="*/ 0 h 8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81" h="84">
                  <a:moveTo>
                    <a:pt x="0" y="0"/>
                  </a:moveTo>
                  <a:lnTo>
                    <a:pt x="481" y="0"/>
                  </a:lnTo>
                  <a:lnTo>
                    <a:pt x="481" y="84"/>
                  </a:lnTo>
                  <a:lnTo>
                    <a:pt x="9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xmlns="" id="{04680F74-ED34-0B43-B87A-D5FE5ABCA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6" y="2323"/>
              <a:ext cx="236" cy="38"/>
            </a:xfrm>
            <a:custGeom>
              <a:avLst/>
              <a:gdLst>
                <a:gd name="T0" fmla="*/ 0 w 474"/>
                <a:gd name="T1" fmla="*/ 0 h 77"/>
                <a:gd name="T2" fmla="*/ 59 w 474"/>
                <a:gd name="T3" fmla="*/ 0 h 77"/>
                <a:gd name="T4" fmla="*/ 59 w 474"/>
                <a:gd name="T5" fmla="*/ 9 h 77"/>
                <a:gd name="T6" fmla="*/ 0 w 474"/>
                <a:gd name="T7" fmla="*/ 9 h 77"/>
                <a:gd name="T8" fmla="*/ 0 w 474"/>
                <a:gd name="T9" fmla="*/ 0 h 77"/>
                <a:gd name="T10" fmla="*/ 0 w 474"/>
                <a:gd name="T11" fmla="*/ 0 h 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4" h="77">
                  <a:moveTo>
                    <a:pt x="0" y="0"/>
                  </a:moveTo>
                  <a:lnTo>
                    <a:pt x="474" y="0"/>
                  </a:lnTo>
                  <a:lnTo>
                    <a:pt x="474" y="77"/>
                  </a:lnTo>
                  <a:lnTo>
                    <a:pt x="0" y="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xmlns="" id="{7162083A-DFD6-344D-BEF8-1018E079F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9" y="2396"/>
              <a:ext cx="250" cy="36"/>
            </a:xfrm>
            <a:custGeom>
              <a:avLst/>
              <a:gdLst>
                <a:gd name="T0" fmla="*/ 2 w 500"/>
                <a:gd name="T1" fmla="*/ 0 h 71"/>
                <a:gd name="T2" fmla="*/ 63 w 500"/>
                <a:gd name="T3" fmla="*/ 0 h 71"/>
                <a:gd name="T4" fmla="*/ 63 w 500"/>
                <a:gd name="T5" fmla="*/ 9 h 71"/>
                <a:gd name="T6" fmla="*/ 0 w 500"/>
                <a:gd name="T7" fmla="*/ 9 h 71"/>
                <a:gd name="T8" fmla="*/ 2 w 500"/>
                <a:gd name="T9" fmla="*/ 0 h 71"/>
                <a:gd name="T10" fmla="*/ 2 w 500"/>
                <a:gd name="T11" fmla="*/ 0 h 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00" h="71">
                  <a:moveTo>
                    <a:pt x="13" y="0"/>
                  </a:moveTo>
                  <a:lnTo>
                    <a:pt x="500" y="0"/>
                  </a:lnTo>
                  <a:lnTo>
                    <a:pt x="500" y="71"/>
                  </a:lnTo>
                  <a:lnTo>
                    <a:pt x="0" y="71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xmlns="" id="{1FB702C7-F1D4-9840-A0AF-63BBCD9488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2" y="2382"/>
              <a:ext cx="34" cy="50"/>
            </a:xfrm>
            <a:custGeom>
              <a:avLst/>
              <a:gdLst>
                <a:gd name="T0" fmla="*/ 0 w 66"/>
                <a:gd name="T1" fmla="*/ 13 h 100"/>
                <a:gd name="T2" fmla="*/ 9 w 66"/>
                <a:gd name="T3" fmla="*/ 13 h 100"/>
                <a:gd name="T4" fmla="*/ 9 w 66"/>
                <a:gd name="T5" fmla="*/ 0 h 100"/>
                <a:gd name="T6" fmla="*/ 0 w 66"/>
                <a:gd name="T7" fmla="*/ 0 h 100"/>
                <a:gd name="T8" fmla="*/ 0 w 66"/>
                <a:gd name="T9" fmla="*/ 13 h 100"/>
                <a:gd name="T10" fmla="*/ 0 w 66"/>
                <a:gd name="T11" fmla="*/ 13 h 1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6" h="100">
                  <a:moveTo>
                    <a:pt x="0" y="100"/>
                  </a:moveTo>
                  <a:lnTo>
                    <a:pt x="66" y="10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xmlns="" id="{0E5B1A63-A98D-E04D-B78A-A84432B8C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3" y="2382"/>
              <a:ext cx="33" cy="50"/>
            </a:xfrm>
            <a:custGeom>
              <a:avLst/>
              <a:gdLst>
                <a:gd name="T0" fmla="*/ 0 w 67"/>
                <a:gd name="T1" fmla="*/ 13 h 100"/>
                <a:gd name="T2" fmla="*/ 8 w 67"/>
                <a:gd name="T3" fmla="*/ 13 h 100"/>
                <a:gd name="T4" fmla="*/ 8 w 67"/>
                <a:gd name="T5" fmla="*/ 0 h 100"/>
                <a:gd name="T6" fmla="*/ 0 w 67"/>
                <a:gd name="T7" fmla="*/ 0 h 100"/>
                <a:gd name="T8" fmla="*/ 0 w 67"/>
                <a:gd name="T9" fmla="*/ 13 h 100"/>
                <a:gd name="T10" fmla="*/ 0 w 67"/>
                <a:gd name="T11" fmla="*/ 13 h 1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7" h="100">
                  <a:moveTo>
                    <a:pt x="0" y="100"/>
                  </a:moveTo>
                  <a:lnTo>
                    <a:pt x="67" y="100"/>
                  </a:lnTo>
                  <a:lnTo>
                    <a:pt x="67" y="0"/>
                  </a:lnTo>
                  <a:lnTo>
                    <a:pt x="0" y="0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xmlns="" id="{148EBCFA-4CC1-1648-9B82-E90F45D40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4" y="2383"/>
              <a:ext cx="34" cy="49"/>
            </a:xfrm>
            <a:custGeom>
              <a:avLst/>
              <a:gdLst>
                <a:gd name="T0" fmla="*/ 0 w 68"/>
                <a:gd name="T1" fmla="*/ 12 h 99"/>
                <a:gd name="T2" fmla="*/ 9 w 68"/>
                <a:gd name="T3" fmla="*/ 12 h 99"/>
                <a:gd name="T4" fmla="*/ 9 w 68"/>
                <a:gd name="T5" fmla="*/ 0 h 99"/>
                <a:gd name="T6" fmla="*/ 0 w 68"/>
                <a:gd name="T7" fmla="*/ 0 h 99"/>
                <a:gd name="T8" fmla="*/ 0 w 68"/>
                <a:gd name="T9" fmla="*/ 12 h 99"/>
                <a:gd name="T10" fmla="*/ 0 w 68"/>
                <a:gd name="T11" fmla="*/ 12 h 9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8" h="99">
                  <a:moveTo>
                    <a:pt x="0" y="99"/>
                  </a:moveTo>
                  <a:lnTo>
                    <a:pt x="68" y="99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99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xmlns="" id="{22EA1F8C-62C6-A446-A1E1-7A6123FC1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6" y="1700"/>
              <a:ext cx="269" cy="732"/>
            </a:xfrm>
            <a:custGeom>
              <a:avLst/>
              <a:gdLst>
                <a:gd name="T0" fmla="*/ 68 w 537"/>
                <a:gd name="T1" fmla="*/ 114 h 1464"/>
                <a:gd name="T2" fmla="*/ 68 w 537"/>
                <a:gd name="T3" fmla="*/ 0 h 1464"/>
                <a:gd name="T4" fmla="*/ 0 w 537"/>
                <a:gd name="T5" fmla="*/ 0 h 1464"/>
                <a:gd name="T6" fmla="*/ 0 w 537"/>
                <a:gd name="T7" fmla="*/ 183 h 1464"/>
                <a:gd name="T8" fmla="*/ 11 w 537"/>
                <a:gd name="T9" fmla="*/ 183 h 1464"/>
                <a:gd name="T10" fmla="*/ 11 w 537"/>
                <a:gd name="T11" fmla="*/ 9 h 1464"/>
                <a:gd name="T12" fmla="*/ 59 w 537"/>
                <a:gd name="T13" fmla="*/ 9 h 1464"/>
                <a:gd name="T14" fmla="*/ 59 w 537"/>
                <a:gd name="T15" fmla="*/ 113 h 1464"/>
                <a:gd name="T16" fmla="*/ 68 w 537"/>
                <a:gd name="T17" fmla="*/ 114 h 1464"/>
                <a:gd name="T18" fmla="*/ 68 w 537"/>
                <a:gd name="T19" fmla="*/ 114 h 146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37" h="1464">
                  <a:moveTo>
                    <a:pt x="537" y="906"/>
                  </a:moveTo>
                  <a:lnTo>
                    <a:pt x="537" y="0"/>
                  </a:lnTo>
                  <a:lnTo>
                    <a:pt x="0" y="0"/>
                  </a:lnTo>
                  <a:lnTo>
                    <a:pt x="0" y="1464"/>
                  </a:lnTo>
                  <a:lnTo>
                    <a:pt x="84" y="1464"/>
                  </a:lnTo>
                  <a:lnTo>
                    <a:pt x="84" y="68"/>
                  </a:lnTo>
                  <a:lnTo>
                    <a:pt x="469" y="68"/>
                  </a:lnTo>
                  <a:lnTo>
                    <a:pt x="469" y="902"/>
                  </a:lnTo>
                  <a:lnTo>
                    <a:pt x="537" y="90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xmlns="" id="{2CE58229-93A3-EA4E-9027-1F0C224A7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3" y="1714"/>
              <a:ext cx="42" cy="437"/>
            </a:xfrm>
            <a:custGeom>
              <a:avLst/>
              <a:gdLst>
                <a:gd name="T0" fmla="*/ 0 w 86"/>
                <a:gd name="T1" fmla="*/ 0 h 875"/>
                <a:gd name="T2" fmla="*/ 0 w 86"/>
                <a:gd name="T3" fmla="*/ 109 h 875"/>
                <a:gd name="T4" fmla="*/ 10 w 86"/>
                <a:gd name="T5" fmla="*/ 109 h 875"/>
                <a:gd name="T6" fmla="*/ 10 w 86"/>
                <a:gd name="T7" fmla="*/ 0 h 875"/>
                <a:gd name="T8" fmla="*/ 0 w 86"/>
                <a:gd name="T9" fmla="*/ 0 h 875"/>
                <a:gd name="T10" fmla="*/ 0 w 86"/>
                <a:gd name="T11" fmla="*/ 0 h 87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6" h="875">
                  <a:moveTo>
                    <a:pt x="0" y="0"/>
                  </a:moveTo>
                  <a:lnTo>
                    <a:pt x="0" y="875"/>
                  </a:lnTo>
                  <a:lnTo>
                    <a:pt x="86" y="875"/>
                  </a:lnTo>
                  <a:lnTo>
                    <a:pt x="86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xmlns="" id="{C8DDFBAC-AE16-5140-B02D-DDD0C25C9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8" y="2000"/>
              <a:ext cx="395" cy="30"/>
            </a:xfrm>
            <a:custGeom>
              <a:avLst/>
              <a:gdLst>
                <a:gd name="T0" fmla="*/ 0 w 791"/>
                <a:gd name="T1" fmla="*/ 0 h 59"/>
                <a:gd name="T2" fmla="*/ 98 w 791"/>
                <a:gd name="T3" fmla="*/ 0 h 59"/>
                <a:gd name="T4" fmla="*/ 98 w 791"/>
                <a:gd name="T5" fmla="*/ 8 h 59"/>
                <a:gd name="T6" fmla="*/ 0 w 791"/>
                <a:gd name="T7" fmla="*/ 8 h 59"/>
                <a:gd name="T8" fmla="*/ 0 w 791"/>
                <a:gd name="T9" fmla="*/ 0 h 59"/>
                <a:gd name="T10" fmla="*/ 0 w 791"/>
                <a:gd name="T11" fmla="*/ 0 h 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91" h="59">
                  <a:moveTo>
                    <a:pt x="0" y="0"/>
                  </a:moveTo>
                  <a:lnTo>
                    <a:pt x="791" y="0"/>
                  </a:lnTo>
                  <a:lnTo>
                    <a:pt x="791" y="59"/>
                  </a:lnTo>
                  <a:lnTo>
                    <a:pt x="0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xmlns="" id="{4FB02924-ACD8-9642-97DC-898F02894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" y="2034"/>
              <a:ext cx="80" cy="398"/>
            </a:xfrm>
            <a:custGeom>
              <a:avLst/>
              <a:gdLst>
                <a:gd name="T0" fmla="*/ 0 w 160"/>
                <a:gd name="T1" fmla="*/ 100 h 795"/>
                <a:gd name="T2" fmla="*/ 20 w 160"/>
                <a:gd name="T3" fmla="*/ 100 h 795"/>
                <a:gd name="T4" fmla="*/ 20 w 160"/>
                <a:gd name="T5" fmla="*/ 0 h 795"/>
                <a:gd name="T6" fmla="*/ 0 w 160"/>
                <a:gd name="T7" fmla="*/ 0 h 795"/>
                <a:gd name="T8" fmla="*/ 0 w 160"/>
                <a:gd name="T9" fmla="*/ 100 h 795"/>
                <a:gd name="T10" fmla="*/ 0 w 160"/>
                <a:gd name="T11" fmla="*/ 100 h 7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795">
                  <a:moveTo>
                    <a:pt x="0" y="795"/>
                  </a:moveTo>
                  <a:lnTo>
                    <a:pt x="160" y="795"/>
                  </a:lnTo>
                  <a:lnTo>
                    <a:pt x="160" y="0"/>
                  </a:lnTo>
                  <a:lnTo>
                    <a:pt x="0" y="0"/>
                  </a:lnTo>
                  <a:lnTo>
                    <a:pt x="0" y="7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xmlns="" id="{BF95620E-99DF-0543-A257-548229041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062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xmlns="" id="{E850FB45-EAF2-9140-8F40-6D6D71454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142"/>
              <a:ext cx="32" cy="47"/>
            </a:xfrm>
            <a:custGeom>
              <a:avLst/>
              <a:gdLst>
                <a:gd name="T0" fmla="*/ 0 w 63"/>
                <a:gd name="T1" fmla="*/ 11 h 96"/>
                <a:gd name="T2" fmla="*/ 8 w 63"/>
                <a:gd name="T3" fmla="*/ 11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1 h 96"/>
                <a:gd name="T10" fmla="*/ 0 w 63"/>
                <a:gd name="T11" fmla="*/ 11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xmlns="" id="{6D95FF75-0308-8947-A001-C4EE5939D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384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xmlns="" id="{838E1AC3-BDAF-5E4C-A05A-18AB69886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384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xmlns="" id="{5D7BFA8D-ACB0-9749-8619-D0CAD46E6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0" y="2384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xmlns="" id="{DFFC1F46-48FC-6441-9F70-CB04E617F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8" y="2384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xmlns="" id="{8E92F5B7-2B39-0842-9ADA-A7D1CD8F8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1" y="2384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xmlns="" id="{57A4520F-2215-D740-A8C1-9A600C65F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" y="2384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xmlns="" id="{50EAAA2F-965A-284D-B1F4-D374F423D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309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xmlns="" id="{40F22CB9-28D1-D744-86BC-43CD1B185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309"/>
              <a:ext cx="32" cy="48"/>
            </a:xfrm>
            <a:custGeom>
              <a:avLst/>
              <a:gdLst>
                <a:gd name="T0" fmla="*/ 0 w 64"/>
                <a:gd name="T1" fmla="*/ 12 h 95"/>
                <a:gd name="T2" fmla="*/ 8 w 64"/>
                <a:gd name="T3" fmla="*/ 12 h 95"/>
                <a:gd name="T4" fmla="*/ 8 w 64"/>
                <a:gd name="T5" fmla="*/ 0 h 95"/>
                <a:gd name="T6" fmla="*/ 0 w 64"/>
                <a:gd name="T7" fmla="*/ 0 h 95"/>
                <a:gd name="T8" fmla="*/ 0 w 64"/>
                <a:gd name="T9" fmla="*/ 12 h 95"/>
                <a:gd name="T10" fmla="*/ 0 w 64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xmlns="" id="{A71F1BF0-640A-6B40-BD2D-1F4FEF685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0" y="2309"/>
              <a:ext cx="32" cy="48"/>
            </a:xfrm>
            <a:custGeom>
              <a:avLst/>
              <a:gdLst>
                <a:gd name="T0" fmla="*/ 0 w 64"/>
                <a:gd name="T1" fmla="*/ 12 h 95"/>
                <a:gd name="T2" fmla="*/ 8 w 64"/>
                <a:gd name="T3" fmla="*/ 12 h 95"/>
                <a:gd name="T4" fmla="*/ 8 w 64"/>
                <a:gd name="T5" fmla="*/ 0 h 95"/>
                <a:gd name="T6" fmla="*/ 0 w 64"/>
                <a:gd name="T7" fmla="*/ 0 h 95"/>
                <a:gd name="T8" fmla="*/ 0 w 64"/>
                <a:gd name="T9" fmla="*/ 12 h 95"/>
                <a:gd name="T10" fmla="*/ 0 w 64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xmlns="" id="{61986739-9653-4448-93EF-626D40D68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8" y="2309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33">
              <a:extLst>
                <a:ext uri="{FF2B5EF4-FFF2-40B4-BE49-F238E27FC236}">
                  <a16:creationId xmlns:a16="http://schemas.microsoft.com/office/drawing/2014/main" xmlns="" id="{74088C6A-A986-1A4E-9BF1-30E1EE59AF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1" y="2309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xmlns="" id="{C6C546C1-39ED-9C47-A7FE-35D617D4A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" y="2309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xmlns="" id="{A68CD37F-B9DE-E644-90AA-F4247A57F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229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xmlns="" id="{643587D5-C356-F04C-B8DF-9EF2F6BF2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229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xmlns="" id="{97CD87B1-F2A0-7744-9EEE-F61C61CC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0" y="2229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xmlns="" id="{A1221A17-A234-1946-9AB9-BA87BB330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8" y="2229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xmlns="" id="{5E46D915-FDAB-E447-B6E6-2F53322B3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1" y="2229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xmlns="" id="{E034CA9E-789B-D54D-AB1F-72FDB05F7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" y="2229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xmlns="" id="{CF5DDBE8-424F-814A-BD90-8F56E9CA7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8" y="2058"/>
              <a:ext cx="292" cy="34"/>
            </a:xfrm>
            <a:custGeom>
              <a:avLst/>
              <a:gdLst>
                <a:gd name="T0" fmla="*/ 0 w 583"/>
                <a:gd name="T1" fmla="*/ 9 h 68"/>
                <a:gd name="T2" fmla="*/ 73 w 583"/>
                <a:gd name="T3" fmla="*/ 9 h 68"/>
                <a:gd name="T4" fmla="*/ 73 w 583"/>
                <a:gd name="T5" fmla="*/ 0 h 68"/>
                <a:gd name="T6" fmla="*/ 0 w 583"/>
                <a:gd name="T7" fmla="*/ 0 h 68"/>
                <a:gd name="T8" fmla="*/ 0 w 583"/>
                <a:gd name="T9" fmla="*/ 9 h 68"/>
                <a:gd name="T10" fmla="*/ 0 w 583"/>
                <a:gd name="T11" fmla="*/ 9 h 6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83" h="68">
                  <a:moveTo>
                    <a:pt x="0" y="68"/>
                  </a:moveTo>
                  <a:lnTo>
                    <a:pt x="583" y="68"/>
                  </a:lnTo>
                  <a:lnTo>
                    <a:pt x="583" y="0"/>
                  </a:lnTo>
                  <a:lnTo>
                    <a:pt x="0" y="0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xmlns="" id="{3E30D997-5F0A-F148-AC4C-5F1F1150C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2" y="2118"/>
              <a:ext cx="298" cy="31"/>
            </a:xfrm>
            <a:custGeom>
              <a:avLst/>
              <a:gdLst>
                <a:gd name="T0" fmla="*/ 0 w 596"/>
                <a:gd name="T1" fmla="*/ 7 h 64"/>
                <a:gd name="T2" fmla="*/ 75 w 596"/>
                <a:gd name="T3" fmla="*/ 7 h 64"/>
                <a:gd name="T4" fmla="*/ 75 w 596"/>
                <a:gd name="T5" fmla="*/ 0 h 64"/>
                <a:gd name="T6" fmla="*/ 0 w 596"/>
                <a:gd name="T7" fmla="*/ 0 h 64"/>
                <a:gd name="T8" fmla="*/ 0 w 596"/>
                <a:gd name="T9" fmla="*/ 7 h 64"/>
                <a:gd name="T10" fmla="*/ 0 w 596"/>
                <a:gd name="T11" fmla="*/ 7 h 6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96" h="64">
                  <a:moveTo>
                    <a:pt x="0" y="64"/>
                  </a:moveTo>
                  <a:lnTo>
                    <a:pt x="596" y="64"/>
                  </a:lnTo>
                  <a:lnTo>
                    <a:pt x="596" y="0"/>
                  </a:lnTo>
                  <a:lnTo>
                    <a:pt x="0" y="0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xmlns="" id="{E95D1401-CB5C-8843-816C-1133B33DE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062"/>
              <a:ext cx="32" cy="48"/>
            </a:xfrm>
            <a:custGeom>
              <a:avLst/>
              <a:gdLst>
                <a:gd name="T0" fmla="*/ 0 w 64"/>
                <a:gd name="T1" fmla="*/ 12 h 95"/>
                <a:gd name="T2" fmla="*/ 8 w 64"/>
                <a:gd name="T3" fmla="*/ 12 h 95"/>
                <a:gd name="T4" fmla="*/ 8 w 64"/>
                <a:gd name="T5" fmla="*/ 0 h 95"/>
                <a:gd name="T6" fmla="*/ 0 w 64"/>
                <a:gd name="T7" fmla="*/ 0 h 95"/>
                <a:gd name="T8" fmla="*/ 0 w 64"/>
                <a:gd name="T9" fmla="*/ 12 h 95"/>
                <a:gd name="T10" fmla="*/ 0 w 64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xmlns="" id="{4DC53CE9-2CBB-6F44-BE11-7F1FA1BB43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140"/>
              <a:ext cx="32" cy="47"/>
            </a:xfrm>
            <a:custGeom>
              <a:avLst/>
              <a:gdLst>
                <a:gd name="T0" fmla="*/ 0 w 64"/>
                <a:gd name="T1" fmla="*/ 12 h 94"/>
                <a:gd name="T2" fmla="*/ 8 w 64"/>
                <a:gd name="T3" fmla="*/ 12 h 94"/>
                <a:gd name="T4" fmla="*/ 8 w 64"/>
                <a:gd name="T5" fmla="*/ 0 h 94"/>
                <a:gd name="T6" fmla="*/ 0 w 64"/>
                <a:gd name="T7" fmla="*/ 0 h 94"/>
                <a:gd name="T8" fmla="*/ 0 w 64"/>
                <a:gd name="T9" fmla="*/ 12 h 94"/>
                <a:gd name="T10" fmla="*/ 0 w 64"/>
                <a:gd name="T11" fmla="*/ 12 h 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4">
                  <a:moveTo>
                    <a:pt x="0" y="94"/>
                  </a:moveTo>
                  <a:lnTo>
                    <a:pt x="64" y="94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Freeform 45">
              <a:extLst>
                <a:ext uri="{FF2B5EF4-FFF2-40B4-BE49-F238E27FC236}">
                  <a16:creationId xmlns:a16="http://schemas.microsoft.com/office/drawing/2014/main" xmlns="" id="{52BC0595-13BA-2842-AA96-5A4F30C204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4" y="2076"/>
              <a:ext cx="133" cy="29"/>
            </a:xfrm>
            <a:custGeom>
              <a:avLst/>
              <a:gdLst>
                <a:gd name="T0" fmla="*/ 0 w 267"/>
                <a:gd name="T1" fmla="*/ 0 h 56"/>
                <a:gd name="T2" fmla="*/ 33 w 267"/>
                <a:gd name="T3" fmla="*/ 0 h 56"/>
                <a:gd name="T4" fmla="*/ 33 w 267"/>
                <a:gd name="T5" fmla="*/ 8 h 56"/>
                <a:gd name="T6" fmla="*/ 0 w 267"/>
                <a:gd name="T7" fmla="*/ 8 h 56"/>
                <a:gd name="T8" fmla="*/ 0 w 267"/>
                <a:gd name="T9" fmla="*/ 0 h 56"/>
                <a:gd name="T10" fmla="*/ 0 w 267"/>
                <a:gd name="T11" fmla="*/ 0 h 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7" h="56">
                  <a:moveTo>
                    <a:pt x="0" y="0"/>
                  </a:moveTo>
                  <a:lnTo>
                    <a:pt x="267" y="0"/>
                  </a:lnTo>
                  <a:lnTo>
                    <a:pt x="267" y="56"/>
                  </a:lnTo>
                  <a:lnTo>
                    <a:pt x="0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xmlns="" id="{8ECB206F-7918-7942-BF05-E3C1022D8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2" y="2123"/>
              <a:ext cx="133" cy="28"/>
            </a:xfrm>
            <a:custGeom>
              <a:avLst/>
              <a:gdLst>
                <a:gd name="T0" fmla="*/ 0 w 266"/>
                <a:gd name="T1" fmla="*/ 0 h 55"/>
                <a:gd name="T2" fmla="*/ 34 w 266"/>
                <a:gd name="T3" fmla="*/ 0 h 55"/>
                <a:gd name="T4" fmla="*/ 34 w 266"/>
                <a:gd name="T5" fmla="*/ 7 h 55"/>
                <a:gd name="T6" fmla="*/ 0 w 266"/>
                <a:gd name="T7" fmla="*/ 7 h 55"/>
                <a:gd name="T8" fmla="*/ 0 w 266"/>
                <a:gd name="T9" fmla="*/ 0 h 55"/>
                <a:gd name="T10" fmla="*/ 0 w 266"/>
                <a:gd name="T11" fmla="*/ 0 h 5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6" h="55">
                  <a:moveTo>
                    <a:pt x="0" y="0"/>
                  </a:moveTo>
                  <a:lnTo>
                    <a:pt x="266" y="0"/>
                  </a:lnTo>
                  <a:lnTo>
                    <a:pt x="266" y="55"/>
                  </a:lnTo>
                  <a:lnTo>
                    <a:pt x="0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xmlns="" id="{A6491590-9AC8-DF40-89AB-35730015D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5" y="1718"/>
              <a:ext cx="41" cy="714"/>
            </a:xfrm>
            <a:custGeom>
              <a:avLst/>
              <a:gdLst>
                <a:gd name="T0" fmla="*/ 0 w 83"/>
                <a:gd name="T1" fmla="*/ 179 h 1428"/>
                <a:gd name="T2" fmla="*/ 10 w 83"/>
                <a:gd name="T3" fmla="*/ 179 h 1428"/>
                <a:gd name="T4" fmla="*/ 10 w 83"/>
                <a:gd name="T5" fmla="*/ 0 h 1428"/>
                <a:gd name="T6" fmla="*/ 0 w 83"/>
                <a:gd name="T7" fmla="*/ 0 h 1428"/>
                <a:gd name="T8" fmla="*/ 0 w 83"/>
                <a:gd name="T9" fmla="*/ 179 h 1428"/>
                <a:gd name="T10" fmla="*/ 0 w 83"/>
                <a:gd name="T11" fmla="*/ 179 h 142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3" h="1428">
                  <a:moveTo>
                    <a:pt x="0" y="1428"/>
                  </a:moveTo>
                  <a:lnTo>
                    <a:pt x="83" y="1428"/>
                  </a:lnTo>
                  <a:lnTo>
                    <a:pt x="83" y="0"/>
                  </a:lnTo>
                  <a:lnTo>
                    <a:pt x="0" y="0"/>
                  </a:lnTo>
                  <a:lnTo>
                    <a:pt x="0" y="1428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xmlns="" id="{0DFD03AF-5A28-1B4A-A7D7-658DB3A89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394"/>
              <a:ext cx="346" cy="39"/>
            </a:xfrm>
            <a:custGeom>
              <a:avLst/>
              <a:gdLst>
                <a:gd name="T0" fmla="*/ 0 w 692"/>
                <a:gd name="T1" fmla="*/ 10 h 77"/>
                <a:gd name="T2" fmla="*/ 87 w 692"/>
                <a:gd name="T3" fmla="*/ 10 h 77"/>
                <a:gd name="T4" fmla="*/ 87 w 692"/>
                <a:gd name="T5" fmla="*/ 1 h 77"/>
                <a:gd name="T6" fmla="*/ 0 w 692"/>
                <a:gd name="T7" fmla="*/ 0 h 77"/>
                <a:gd name="T8" fmla="*/ 0 w 692"/>
                <a:gd name="T9" fmla="*/ 10 h 77"/>
                <a:gd name="T10" fmla="*/ 0 w 692"/>
                <a:gd name="T11" fmla="*/ 10 h 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92" h="77">
                  <a:moveTo>
                    <a:pt x="0" y="77"/>
                  </a:moveTo>
                  <a:lnTo>
                    <a:pt x="692" y="77"/>
                  </a:lnTo>
                  <a:lnTo>
                    <a:pt x="690" y="2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xmlns="" id="{17F97DBD-D199-B648-8A00-BAC298320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330"/>
              <a:ext cx="347" cy="40"/>
            </a:xfrm>
            <a:custGeom>
              <a:avLst/>
              <a:gdLst>
                <a:gd name="T0" fmla="*/ 0 w 693"/>
                <a:gd name="T1" fmla="*/ 10 h 80"/>
                <a:gd name="T2" fmla="*/ 87 w 693"/>
                <a:gd name="T3" fmla="*/ 10 h 80"/>
                <a:gd name="T4" fmla="*/ 87 w 693"/>
                <a:gd name="T5" fmla="*/ 0 h 80"/>
                <a:gd name="T6" fmla="*/ 0 w 693"/>
                <a:gd name="T7" fmla="*/ 0 h 80"/>
                <a:gd name="T8" fmla="*/ 0 w 693"/>
                <a:gd name="T9" fmla="*/ 10 h 80"/>
                <a:gd name="T10" fmla="*/ 0 w 693"/>
                <a:gd name="T11" fmla="*/ 10 h 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93" h="80">
                  <a:moveTo>
                    <a:pt x="0" y="80"/>
                  </a:moveTo>
                  <a:lnTo>
                    <a:pt x="693" y="80"/>
                  </a:lnTo>
                  <a:lnTo>
                    <a:pt x="693" y="0"/>
                  </a:lnTo>
                  <a:lnTo>
                    <a:pt x="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xmlns="" id="{49592ED7-221D-814E-9B2E-C82E026A3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268"/>
              <a:ext cx="343" cy="40"/>
            </a:xfrm>
            <a:custGeom>
              <a:avLst/>
              <a:gdLst>
                <a:gd name="T0" fmla="*/ 0 w 686"/>
                <a:gd name="T1" fmla="*/ 10 h 80"/>
                <a:gd name="T2" fmla="*/ 86 w 686"/>
                <a:gd name="T3" fmla="*/ 10 h 80"/>
                <a:gd name="T4" fmla="*/ 86 w 686"/>
                <a:gd name="T5" fmla="*/ 0 h 80"/>
                <a:gd name="T6" fmla="*/ 0 w 686"/>
                <a:gd name="T7" fmla="*/ 0 h 80"/>
                <a:gd name="T8" fmla="*/ 0 w 686"/>
                <a:gd name="T9" fmla="*/ 10 h 80"/>
                <a:gd name="T10" fmla="*/ 0 w 686"/>
                <a:gd name="T11" fmla="*/ 10 h 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86" h="80">
                  <a:moveTo>
                    <a:pt x="0" y="80"/>
                  </a:moveTo>
                  <a:lnTo>
                    <a:pt x="686" y="80"/>
                  </a:lnTo>
                  <a:lnTo>
                    <a:pt x="686" y="0"/>
                  </a:lnTo>
                  <a:lnTo>
                    <a:pt x="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xmlns="" id="{3949A9BB-EC8A-F549-B15A-652543FCE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205"/>
              <a:ext cx="364" cy="42"/>
            </a:xfrm>
            <a:custGeom>
              <a:avLst/>
              <a:gdLst>
                <a:gd name="T0" fmla="*/ 0 w 728"/>
                <a:gd name="T1" fmla="*/ 10 h 85"/>
                <a:gd name="T2" fmla="*/ 91 w 728"/>
                <a:gd name="T3" fmla="*/ 10 h 85"/>
                <a:gd name="T4" fmla="*/ 91 w 728"/>
                <a:gd name="T5" fmla="*/ 0 h 85"/>
                <a:gd name="T6" fmla="*/ 0 w 728"/>
                <a:gd name="T7" fmla="*/ 0 h 85"/>
                <a:gd name="T8" fmla="*/ 0 w 728"/>
                <a:gd name="T9" fmla="*/ 10 h 85"/>
                <a:gd name="T10" fmla="*/ 0 w 728"/>
                <a:gd name="T11" fmla="*/ 10 h 8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28" h="85">
                  <a:moveTo>
                    <a:pt x="0" y="85"/>
                  </a:moveTo>
                  <a:lnTo>
                    <a:pt x="728" y="85"/>
                  </a:lnTo>
                  <a:lnTo>
                    <a:pt x="728" y="0"/>
                  </a:lnTo>
                  <a:lnTo>
                    <a:pt x="0" y="0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xmlns="" id="{3FE3EC90-42DE-534A-8E0D-38117D221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144"/>
              <a:ext cx="353" cy="38"/>
            </a:xfrm>
            <a:custGeom>
              <a:avLst/>
              <a:gdLst>
                <a:gd name="T0" fmla="*/ 0 w 705"/>
                <a:gd name="T1" fmla="*/ 10 h 75"/>
                <a:gd name="T2" fmla="*/ 89 w 705"/>
                <a:gd name="T3" fmla="*/ 10 h 75"/>
                <a:gd name="T4" fmla="*/ 89 w 705"/>
                <a:gd name="T5" fmla="*/ 0 h 75"/>
                <a:gd name="T6" fmla="*/ 0 w 705"/>
                <a:gd name="T7" fmla="*/ 0 h 75"/>
                <a:gd name="T8" fmla="*/ 0 w 705"/>
                <a:gd name="T9" fmla="*/ 10 h 75"/>
                <a:gd name="T10" fmla="*/ 0 w 705"/>
                <a:gd name="T11" fmla="*/ 10 h 7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05" h="75">
                  <a:moveTo>
                    <a:pt x="0" y="75"/>
                  </a:moveTo>
                  <a:lnTo>
                    <a:pt x="705" y="75"/>
                  </a:lnTo>
                  <a:lnTo>
                    <a:pt x="705" y="0"/>
                  </a:lnTo>
                  <a:lnTo>
                    <a:pt x="0" y="0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xmlns="" id="{3D630BAB-B966-7E45-B5C4-3F4863D2FF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9" y="2060"/>
              <a:ext cx="40" cy="373"/>
            </a:xfrm>
            <a:custGeom>
              <a:avLst/>
              <a:gdLst>
                <a:gd name="T0" fmla="*/ 0 w 81"/>
                <a:gd name="T1" fmla="*/ 94 h 746"/>
                <a:gd name="T2" fmla="*/ 10 w 81"/>
                <a:gd name="T3" fmla="*/ 94 h 746"/>
                <a:gd name="T4" fmla="*/ 10 w 81"/>
                <a:gd name="T5" fmla="*/ 0 h 746"/>
                <a:gd name="T6" fmla="*/ 0 w 81"/>
                <a:gd name="T7" fmla="*/ 0 h 746"/>
                <a:gd name="T8" fmla="*/ 0 w 81"/>
                <a:gd name="T9" fmla="*/ 94 h 746"/>
                <a:gd name="T10" fmla="*/ 0 w 81"/>
                <a:gd name="T11" fmla="*/ 94 h 74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1" h="746">
                  <a:moveTo>
                    <a:pt x="0" y="746"/>
                  </a:moveTo>
                  <a:lnTo>
                    <a:pt x="81" y="746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74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xmlns="" id="{8363CA26-7774-7446-83C4-97784AE2C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" y="1772"/>
              <a:ext cx="208" cy="84"/>
            </a:xfrm>
            <a:custGeom>
              <a:avLst/>
              <a:gdLst>
                <a:gd name="T0" fmla="*/ 0 w 415"/>
                <a:gd name="T1" fmla="*/ 5 h 166"/>
                <a:gd name="T2" fmla="*/ 2 w 415"/>
                <a:gd name="T3" fmla="*/ 4 h 166"/>
                <a:gd name="T4" fmla="*/ 8 w 415"/>
                <a:gd name="T5" fmla="*/ 3 h 166"/>
                <a:gd name="T6" fmla="*/ 16 w 415"/>
                <a:gd name="T7" fmla="*/ 1 h 166"/>
                <a:gd name="T8" fmla="*/ 26 w 415"/>
                <a:gd name="T9" fmla="*/ 0 h 166"/>
                <a:gd name="T10" fmla="*/ 36 w 415"/>
                <a:gd name="T11" fmla="*/ 3 h 166"/>
                <a:gd name="T12" fmla="*/ 41 w 415"/>
                <a:gd name="T13" fmla="*/ 5 h 166"/>
                <a:gd name="T14" fmla="*/ 45 w 415"/>
                <a:gd name="T15" fmla="*/ 7 h 166"/>
                <a:gd name="T16" fmla="*/ 48 w 415"/>
                <a:gd name="T17" fmla="*/ 10 h 166"/>
                <a:gd name="T18" fmla="*/ 50 w 415"/>
                <a:gd name="T19" fmla="*/ 12 h 166"/>
                <a:gd name="T20" fmla="*/ 52 w 415"/>
                <a:gd name="T21" fmla="*/ 14 h 166"/>
                <a:gd name="T22" fmla="*/ 48 w 415"/>
                <a:gd name="T23" fmla="*/ 22 h 166"/>
                <a:gd name="T24" fmla="*/ 47 w 415"/>
                <a:gd name="T25" fmla="*/ 19 h 166"/>
                <a:gd name="T26" fmla="*/ 45 w 415"/>
                <a:gd name="T27" fmla="*/ 17 h 166"/>
                <a:gd name="T28" fmla="*/ 42 w 415"/>
                <a:gd name="T29" fmla="*/ 14 h 166"/>
                <a:gd name="T30" fmla="*/ 38 w 415"/>
                <a:gd name="T31" fmla="*/ 12 h 166"/>
                <a:gd name="T32" fmla="*/ 35 w 415"/>
                <a:gd name="T33" fmla="*/ 10 h 166"/>
                <a:gd name="T34" fmla="*/ 30 w 415"/>
                <a:gd name="T35" fmla="*/ 8 h 166"/>
                <a:gd name="T36" fmla="*/ 25 w 415"/>
                <a:gd name="T37" fmla="*/ 7 h 166"/>
                <a:gd name="T38" fmla="*/ 15 w 415"/>
                <a:gd name="T39" fmla="*/ 8 h 166"/>
                <a:gd name="T40" fmla="*/ 8 w 415"/>
                <a:gd name="T41" fmla="*/ 10 h 166"/>
                <a:gd name="T42" fmla="*/ 4 w 415"/>
                <a:gd name="T43" fmla="*/ 13 h 166"/>
                <a:gd name="T44" fmla="*/ 2 w 415"/>
                <a:gd name="T45" fmla="*/ 14 h 166"/>
                <a:gd name="T46" fmla="*/ 0 w 415"/>
                <a:gd name="T47" fmla="*/ 5 h 166"/>
                <a:gd name="T48" fmla="*/ 0 w 415"/>
                <a:gd name="T49" fmla="*/ 5 h 16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15" h="166">
                  <a:moveTo>
                    <a:pt x="0" y="39"/>
                  </a:moveTo>
                  <a:lnTo>
                    <a:pt x="16" y="32"/>
                  </a:lnTo>
                  <a:lnTo>
                    <a:pt x="58" y="17"/>
                  </a:lnTo>
                  <a:lnTo>
                    <a:pt x="123" y="3"/>
                  </a:lnTo>
                  <a:lnTo>
                    <a:pt x="206" y="0"/>
                  </a:lnTo>
                  <a:lnTo>
                    <a:pt x="288" y="18"/>
                  </a:lnTo>
                  <a:lnTo>
                    <a:pt x="324" y="34"/>
                  </a:lnTo>
                  <a:lnTo>
                    <a:pt x="356" y="55"/>
                  </a:lnTo>
                  <a:lnTo>
                    <a:pt x="381" y="74"/>
                  </a:lnTo>
                  <a:lnTo>
                    <a:pt x="400" y="91"/>
                  </a:lnTo>
                  <a:lnTo>
                    <a:pt x="415" y="107"/>
                  </a:lnTo>
                  <a:lnTo>
                    <a:pt x="384" y="166"/>
                  </a:lnTo>
                  <a:lnTo>
                    <a:pt x="371" y="149"/>
                  </a:lnTo>
                  <a:lnTo>
                    <a:pt x="353" y="131"/>
                  </a:lnTo>
                  <a:lnTo>
                    <a:pt x="332" y="111"/>
                  </a:lnTo>
                  <a:lnTo>
                    <a:pt x="304" y="92"/>
                  </a:lnTo>
                  <a:lnTo>
                    <a:pt x="274" y="74"/>
                  </a:lnTo>
                  <a:lnTo>
                    <a:pt x="236" y="60"/>
                  </a:lnTo>
                  <a:lnTo>
                    <a:pt x="195" y="55"/>
                  </a:lnTo>
                  <a:lnTo>
                    <a:pt x="119" y="59"/>
                  </a:lnTo>
                  <a:lnTo>
                    <a:pt x="61" y="78"/>
                  </a:lnTo>
                  <a:lnTo>
                    <a:pt x="25" y="97"/>
                  </a:lnTo>
                  <a:lnTo>
                    <a:pt x="13" y="107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xmlns="" id="{A6493F2B-C74A-DF42-B054-897A24CD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4" y="1649"/>
              <a:ext cx="601" cy="316"/>
            </a:xfrm>
            <a:custGeom>
              <a:avLst/>
              <a:gdLst>
                <a:gd name="T0" fmla="*/ 2 w 1203"/>
                <a:gd name="T1" fmla="*/ 70 h 631"/>
                <a:gd name="T2" fmla="*/ 9 w 1203"/>
                <a:gd name="T3" fmla="*/ 56 h 631"/>
                <a:gd name="T4" fmla="*/ 17 w 1203"/>
                <a:gd name="T5" fmla="*/ 44 h 631"/>
                <a:gd name="T6" fmla="*/ 21 w 1203"/>
                <a:gd name="T7" fmla="*/ 40 h 631"/>
                <a:gd name="T8" fmla="*/ 24 w 1203"/>
                <a:gd name="T9" fmla="*/ 37 h 631"/>
                <a:gd name="T10" fmla="*/ 28 w 1203"/>
                <a:gd name="T11" fmla="*/ 33 h 631"/>
                <a:gd name="T12" fmla="*/ 37 w 1203"/>
                <a:gd name="T13" fmla="*/ 27 h 631"/>
                <a:gd name="T14" fmla="*/ 46 w 1203"/>
                <a:gd name="T15" fmla="*/ 24 h 631"/>
                <a:gd name="T16" fmla="*/ 70 w 1203"/>
                <a:gd name="T17" fmla="*/ 22 h 631"/>
                <a:gd name="T18" fmla="*/ 84 w 1203"/>
                <a:gd name="T19" fmla="*/ 25 h 631"/>
                <a:gd name="T20" fmla="*/ 90 w 1203"/>
                <a:gd name="T21" fmla="*/ 15 h 631"/>
                <a:gd name="T22" fmla="*/ 93 w 1203"/>
                <a:gd name="T23" fmla="*/ 11 h 631"/>
                <a:gd name="T24" fmla="*/ 98 w 1203"/>
                <a:gd name="T25" fmla="*/ 7 h 631"/>
                <a:gd name="T26" fmla="*/ 103 w 1203"/>
                <a:gd name="T27" fmla="*/ 4 h 631"/>
                <a:gd name="T28" fmla="*/ 122 w 1203"/>
                <a:gd name="T29" fmla="*/ 0 h 631"/>
                <a:gd name="T30" fmla="*/ 138 w 1203"/>
                <a:gd name="T31" fmla="*/ 6 h 631"/>
                <a:gd name="T32" fmla="*/ 147 w 1203"/>
                <a:gd name="T33" fmla="*/ 16 h 631"/>
                <a:gd name="T34" fmla="*/ 142 w 1203"/>
                <a:gd name="T35" fmla="*/ 29 h 631"/>
                <a:gd name="T36" fmla="*/ 140 w 1203"/>
                <a:gd name="T37" fmla="*/ 22 h 631"/>
                <a:gd name="T38" fmla="*/ 137 w 1203"/>
                <a:gd name="T39" fmla="*/ 15 h 631"/>
                <a:gd name="T40" fmla="*/ 133 w 1203"/>
                <a:gd name="T41" fmla="*/ 12 h 631"/>
                <a:gd name="T42" fmla="*/ 124 w 1203"/>
                <a:gd name="T43" fmla="*/ 8 h 631"/>
                <a:gd name="T44" fmla="*/ 108 w 1203"/>
                <a:gd name="T45" fmla="*/ 11 h 631"/>
                <a:gd name="T46" fmla="*/ 97 w 1203"/>
                <a:gd name="T47" fmla="*/ 19 h 631"/>
                <a:gd name="T48" fmla="*/ 90 w 1203"/>
                <a:gd name="T49" fmla="*/ 37 h 631"/>
                <a:gd name="T50" fmla="*/ 81 w 1203"/>
                <a:gd name="T51" fmla="*/ 32 h 631"/>
                <a:gd name="T52" fmla="*/ 68 w 1203"/>
                <a:gd name="T53" fmla="*/ 28 h 631"/>
                <a:gd name="T54" fmla="*/ 51 w 1203"/>
                <a:gd name="T55" fmla="*/ 30 h 631"/>
                <a:gd name="T56" fmla="*/ 36 w 1203"/>
                <a:gd name="T57" fmla="*/ 37 h 631"/>
                <a:gd name="T58" fmla="*/ 28 w 1203"/>
                <a:gd name="T59" fmla="*/ 43 h 631"/>
                <a:gd name="T60" fmla="*/ 21 w 1203"/>
                <a:gd name="T61" fmla="*/ 51 h 631"/>
                <a:gd name="T62" fmla="*/ 14 w 1203"/>
                <a:gd name="T63" fmla="*/ 62 h 631"/>
                <a:gd name="T64" fmla="*/ 6 w 1203"/>
                <a:gd name="T65" fmla="*/ 79 h 631"/>
                <a:gd name="T66" fmla="*/ 0 w 1203"/>
                <a:gd name="T67" fmla="*/ 76 h 63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203" h="631">
                  <a:moveTo>
                    <a:pt x="0" y="602"/>
                  </a:moveTo>
                  <a:lnTo>
                    <a:pt x="19" y="556"/>
                  </a:lnTo>
                  <a:lnTo>
                    <a:pt x="42" y="506"/>
                  </a:lnTo>
                  <a:lnTo>
                    <a:pt x="77" y="447"/>
                  </a:lnTo>
                  <a:lnTo>
                    <a:pt x="119" y="383"/>
                  </a:lnTo>
                  <a:lnTo>
                    <a:pt x="142" y="350"/>
                  </a:lnTo>
                  <a:lnTo>
                    <a:pt x="155" y="334"/>
                  </a:lnTo>
                  <a:lnTo>
                    <a:pt x="169" y="320"/>
                  </a:lnTo>
                  <a:lnTo>
                    <a:pt x="184" y="304"/>
                  </a:lnTo>
                  <a:lnTo>
                    <a:pt x="198" y="289"/>
                  </a:lnTo>
                  <a:lnTo>
                    <a:pt x="214" y="276"/>
                  </a:lnTo>
                  <a:lnTo>
                    <a:pt x="230" y="262"/>
                  </a:lnTo>
                  <a:lnTo>
                    <a:pt x="265" y="237"/>
                  </a:lnTo>
                  <a:lnTo>
                    <a:pt x="300" y="215"/>
                  </a:lnTo>
                  <a:lnTo>
                    <a:pt x="337" y="199"/>
                  </a:lnTo>
                  <a:lnTo>
                    <a:pt x="374" y="186"/>
                  </a:lnTo>
                  <a:lnTo>
                    <a:pt x="443" y="170"/>
                  </a:lnTo>
                  <a:lnTo>
                    <a:pt x="563" y="169"/>
                  </a:lnTo>
                  <a:lnTo>
                    <a:pt x="644" y="188"/>
                  </a:lnTo>
                  <a:lnTo>
                    <a:pt x="676" y="199"/>
                  </a:lnTo>
                  <a:lnTo>
                    <a:pt x="688" y="175"/>
                  </a:lnTo>
                  <a:lnTo>
                    <a:pt x="724" y="120"/>
                  </a:lnTo>
                  <a:lnTo>
                    <a:pt x="737" y="104"/>
                  </a:lnTo>
                  <a:lnTo>
                    <a:pt x="751" y="88"/>
                  </a:lnTo>
                  <a:lnTo>
                    <a:pt x="769" y="70"/>
                  </a:lnTo>
                  <a:lnTo>
                    <a:pt x="786" y="56"/>
                  </a:lnTo>
                  <a:lnTo>
                    <a:pt x="806" y="42"/>
                  </a:lnTo>
                  <a:lnTo>
                    <a:pt x="828" y="30"/>
                  </a:lnTo>
                  <a:lnTo>
                    <a:pt x="879" y="10"/>
                  </a:lnTo>
                  <a:lnTo>
                    <a:pt x="983" y="0"/>
                  </a:lnTo>
                  <a:lnTo>
                    <a:pt x="1074" y="26"/>
                  </a:lnTo>
                  <a:lnTo>
                    <a:pt x="1110" y="46"/>
                  </a:lnTo>
                  <a:lnTo>
                    <a:pt x="1142" y="70"/>
                  </a:lnTo>
                  <a:lnTo>
                    <a:pt x="1178" y="121"/>
                  </a:lnTo>
                  <a:lnTo>
                    <a:pt x="1203" y="228"/>
                  </a:lnTo>
                  <a:lnTo>
                    <a:pt x="1142" y="228"/>
                  </a:lnTo>
                  <a:lnTo>
                    <a:pt x="1136" y="199"/>
                  </a:lnTo>
                  <a:lnTo>
                    <a:pt x="1125" y="169"/>
                  </a:lnTo>
                  <a:lnTo>
                    <a:pt x="1109" y="137"/>
                  </a:lnTo>
                  <a:lnTo>
                    <a:pt x="1096" y="120"/>
                  </a:lnTo>
                  <a:lnTo>
                    <a:pt x="1081" y="105"/>
                  </a:lnTo>
                  <a:lnTo>
                    <a:pt x="1064" y="91"/>
                  </a:lnTo>
                  <a:lnTo>
                    <a:pt x="1044" y="79"/>
                  </a:lnTo>
                  <a:lnTo>
                    <a:pt x="994" y="63"/>
                  </a:lnTo>
                  <a:lnTo>
                    <a:pt x="931" y="63"/>
                  </a:lnTo>
                  <a:lnTo>
                    <a:pt x="867" y="81"/>
                  </a:lnTo>
                  <a:lnTo>
                    <a:pt x="818" y="110"/>
                  </a:lnTo>
                  <a:lnTo>
                    <a:pt x="780" y="146"/>
                  </a:lnTo>
                  <a:lnTo>
                    <a:pt x="756" y="186"/>
                  </a:lnTo>
                  <a:lnTo>
                    <a:pt x="721" y="291"/>
                  </a:lnTo>
                  <a:lnTo>
                    <a:pt x="691" y="272"/>
                  </a:lnTo>
                  <a:lnTo>
                    <a:pt x="653" y="253"/>
                  </a:lnTo>
                  <a:lnTo>
                    <a:pt x="605" y="236"/>
                  </a:lnTo>
                  <a:lnTo>
                    <a:pt x="547" y="224"/>
                  </a:lnTo>
                  <a:lnTo>
                    <a:pt x="481" y="224"/>
                  </a:lnTo>
                  <a:lnTo>
                    <a:pt x="408" y="236"/>
                  </a:lnTo>
                  <a:lnTo>
                    <a:pt x="330" y="267"/>
                  </a:lnTo>
                  <a:lnTo>
                    <a:pt x="293" y="291"/>
                  </a:lnTo>
                  <a:lnTo>
                    <a:pt x="259" y="315"/>
                  </a:lnTo>
                  <a:lnTo>
                    <a:pt x="227" y="343"/>
                  </a:lnTo>
                  <a:lnTo>
                    <a:pt x="198" y="372"/>
                  </a:lnTo>
                  <a:lnTo>
                    <a:pt x="174" y="402"/>
                  </a:lnTo>
                  <a:lnTo>
                    <a:pt x="151" y="432"/>
                  </a:lnTo>
                  <a:lnTo>
                    <a:pt x="113" y="492"/>
                  </a:lnTo>
                  <a:lnTo>
                    <a:pt x="68" y="589"/>
                  </a:lnTo>
                  <a:lnTo>
                    <a:pt x="55" y="631"/>
                  </a:lnTo>
                  <a:lnTo>
                    <a:pt x="0" y="602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xmlns="" id="{FC944137-D24D-A247-B062-45EF30E28D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" y="1607"/>
              <a:ext cx="384" cy="126"/>
            </a:xfrm>
            <a:custGeom>
              <a:avLst/>
              <a:gdLst>
                <a:gd name="T0" fmla="*/ 0 w 769"/>
                <a:gd name="T1" fmla="*/ 23 h 253"/>
                <a:gd name="T2" fmla="*/ 7 w 769"/>
                <a:gd name="T3" fmla="*/ 16 h 253"/>
                <a:gd name="T4" fmla="*/ 9 w 769"/>
                <a:gd name="T5" fmla="*/ 14 h 253"/>
                <a:gd name="T6" fmla="*/ 12 w 769"/>
                <a:gd name="T7" fmla="*/ 11 h 253"/>
                <a:gd name="T8" fmla="*/ 16 w 769"/>
                <a:gd name="T9" fmla="*/ 9 h 253"/>
                <a:gd name="T10" fmla="*/ 19 w 769"/>
                <a:gd name="T11" fmla="*/ 7 h 253"/>
                <a:gd name="T12" fmla="*/ 23 w 769"/>
                <a:gd name="T13" fmla="*/ 5 h 253"/>
                <a:gd name="T14" fmla="*/ 27 w 769"/>
                <a:gd name="T15" fmla="*/ 3 h 253"/>
                <a:gd name="T16" fmla="*/ 32 w 769"/>
                <a:gd name="T17" fmla="*/ 2 h 253"/>
                <a:gd name="T18" fmla="*/ 37 w 769"/>
                <a:gd name="T19" fmla="*/ 1 h 253"/>
                <a:gd name="T20" fmla="*/ 48 w 769"/>
                <a:gd name="T21" fmla="*/ 0 h 253"/>
                <a:gd name="T22" fmla="*/ 58 w 769"/>
                <a:gd name="T23" fmla="*/ 1 h 253"/>
                <a:gd name="T24" fmla="*/ 68 w 769"/>
                <a:gd name="T25" fmla="*/ 3 h 253"/>
                <a:gd name="T26" fmla="*/ 76 w 769"/>
                <a:gd name="T27" fmla="*/ 7 h 253"/>
                <a:gd name="T28" fmla="*/ 80 w 769"/>
                <a:gd name="T29" fmla="*/ 9 h 253"/>
                <a:gd name="T30" fmla="*/ 83 w 769"/>
                <a:gd name="T31" fmla="*/ 11 h 253"/>
                <a:gd name="T32" fmla="*/ 96 w 769"/>
                <a:gd name="T33" fmla="*/ 23 h 253"/>
                <a:gd name="T34" fmla="*/ 88 w 769"/>
                <a:gd name="T35" fmla="*/ 26 h 253"/>
                <a:gd name="T36" fmla="*/ 79 w 769"/>
                <a:gd name="T37" fmla="*/ 17 h 253"/>
                <a:gd name="T38" fmla="*/ 70 w 769"/>
                <a:gd name="T39" fmla="*/ 12 h 253"/>
                <a:gd name="T40" fmla="*/ 67 w 769"/>
                <a:gd name="T41" fmla="*/ 10 h 253"/>
                <a:gd name="T42" fmla="*/ 63 w 769"/>
                <a:gd name="T43" fmla="*/ 9 h 253"/>
                <a:gd name="T44" fmla="*/ 55 w 769"/>
                <a:gd name="T45" fmla="*/ 7 h 253"/>
                <a:gd name="T46" fmla="*/ 47 w 769"/>
                <a:gd name="T47" fmla="*/ 6 h 253"/>
                <a:gd name="T48" fmla="*/ 38 w 769"/>
                <a:gd name="T49" fmla="*/ 8 h 253"/>
                <a:gd name="T50" fmla="*/ 31 w 769"/>
                <a:gd name="T51" fmla="*/ 11 h 253"/>
                <a:gd name="T52" fmla="*/ 24 w 769"/>
                <a:gd name="T53" fmla="*/ 15 h 253"/>
                <a:gd name="T54" fmla="*/ 20 w 769"/>
                <a:gd name="T55" fmla="*/ 17 h 253"/>
                <a:gd name="T56" fmla="*/ 11 w 769"/>
                <a:gd name="T57" fmla="*/ 26 h 253"/>
                <a:gd name="T58" fmla="*/ 9 w 769"/>
                <a:gd name="T59" fmla="*/ 27 h 253"/>
                <a:gd name="T60" fmla="*/ 6 w 769"/>
                <a:gd name="T61" fmla="*/ 30 h 253"/>
                <a:gd name="T62" fmla="*/ 6 w 769"/>
                <a:gd name="T63" fmla="*/ 31 h 253"/>
                <a:gd name="T64" fmla="*/ 0 w 769"/>
                <a:gd name="T65" fmla="*/ 23 h 253"/>
                <a:gd name="T66" fmla="*/ 0 w 769"/>
                <a:gd name="T67" fmla="*/ 23 h 2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769" h="253">
                  <a:moveTo>
                    <a:pt x="0" y="188"/>
                  </a:moveTo>
                  <a:lnTo>
                    <a:pt x="58" y="129"/>
                  </a:lnTo>
                  <a:lnTo>
                    <a:pt x="78" y="112"/>
                  </a:lnTo>
                  <a:lnTo>
                    <a:pt x="102" y="94"/>
                  </a:lnTo>
                  <a:lnTo>
                    <a:pt x="128" y="77"/>
                  </a:lnTo>
                  <a:lnTo>
                    <a:pt x="157" y="59"/>
                  </a:lnTo>
                  <a:lnTo>
                    <a:pt x="188" y="44"/>
                  </a:lnTo>
                  <a:lnTo>
                    <a:pt x="222" y="31"/>
                  </a:lnTo>
                  <a:lnTo>
                    <a:pt x="259" y="17"/>
                  </a:lnTo>
                  <a:lnTo>
                    <a:pt x="298" y="9"/>
                  </a:lnTo>
                  <a:lnTo>
                    <a:pt x="384" y="0"/>
                  </a:lnTo>
                  <a:lnTo>
                    <a:pt x="469" y="9"/>
                  </a:lnTo>
                  <a:lnTo>
                    <a:pt x="546" y="31"/>
                  </a:lnTo>
                  <a:lnTo>
                    <a:pt x="612" y="59"/>
                  </a:lnTo>
                  <a:lnTo>
                    <a:pt x="640" y="77"/>
                  </a:lnTo>
                  <a:lnTo>
                    <a:pt x="667" y="94"/>
                  </a:lnTo>
                  <a:lnTo>
                    <a:pt x="769" y="188"/>
                  </a:lnTo>
                  <a:lnTo>
                    <a:pt x="708" y="213"/>
                  </a:lnTo>
                  <a:lnTo>
                    <a:pt x="634" y="143"/>
                  </a:lnTo>
                  <a:lnTo>
                    <a:pt x="563" y="99"/>
                  </a:lnTo>
                  <a:lnTo>
                    <a:pt x="537" y="86"/>
                  </a:lnTo>
                  <a:lnTo>
                    <a:pt x="510" y="74"/>
                  </a:lnTo>
                  <a:lnTo>
                    <a:pt x="446" y="57"/>
                  </a:lnTo>
                  <a:lnTo>
                    <a:pt x="378" y="54"/>
                  </a:lnTo>
                  <a:lnTo>
                    <a:pt x="311" y="65"/>
                  </a:lnTo>
                  <a:lnTo>
                    <a:pt x="249" y="90"/>
                  </a:lnTo>
                  <a:lnTo>
                    <a:pt x="193" y="122"/>
                  </a:lnTo>
                  <a:lnTo>
                    <a:pt x="167" y="139"/>
                  </a:lnTo>
                  <a:lnTo>
                    <a:pt x="88" y="209"/>
                  </a:lnTo>
                  <a:lnTo>
                    <a:pt x="74" y="223"/>
                  </a:lnTo>
                  <a:lnTo>
                    <a:pt x="55" y="245"/>
                  </a:lnTo>
                  <a:lnTo>
                    <a:pt x="48" y="253"/>
                  </a:lnTo>
                  <a:lnTo>
                    <a:pt x="0" y="188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xmlns="" id="{ACF6F184-3AD1-2343-8D73-9BB22A1383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711"/>
              <a:ext cx="346" cy="117"/>
            </a:xfrm>
            <a:custGeom>
              <a:avLst/>
              <a:gdLst>
                <a:gd name="T0" fmla="*/ 0 w 692"/>
                <a:gd name="T1" fmla="*/ 18 h 234"/>
                <a:gd name="T2" fmla="*/ 4 w 692"/>
                <a:gd name="T3" fmla="*/ 16 h 234"/>
                <a:gd name="T4" fmla="*/ 8 w 692"/>
                <a:gd name="T5" fmla="*/ 13 h 234"/>
                <a:gd name="T6" fmla="*/ 13 w 692"/>
                <a:gd name="T7" fmla="*/ 10 h 234"/>
                <a:gd name="T8" fmla="*/ 16 w 692"/>
                <a:gd name="T9" fmla="*/ 8 h 234"/>
                <a:gd name="T10" fmla="*/ 20 w 692"/>
                <a:gd name="T11" fmla="*/ 7 h 234"/>
                <a:gd name="T12" fmla="*/ 27 w 692"/>
                <a:gd name="T13" fmla="*/ 4 h 234"/>
                <a:gd name="T14" fmla="*/ 36 w 692"/>
                <a:gd name="T15" fmla="*/ 2 h 234"/>
                <a:gd name="T16" fmla="*/ 45 w 692"/>
                <a:gd name="T17" fmla="*/ 0 h 234"/>
                <a:gd name="T18" fmla="*/ 62 w 692"/>
                <a:gd name="T19" fmla="*/ 3 h 234"/>
                <a:gd name="T20" fmla="*/ 69 w 692"/>
                <a:gd name="T21" fmla="*/ 5 h 234"/>
                <a:gd name="T22" fmla="*/ 75 w 692"/>
                <a:gd name="T23" fmla="*/ 8 h 234"/>
                <a:gd name="T24" fmla="*/ 80 w 692"/>
                <a:gd name="T25" fmla="*/ 11 h 234"/>
                <a:gd name="T26" fmla="*/ 84 w 692"/>
                <a:gd name="T27" fmla="*/ 14 h 234"/>
                <a:gd name="T28" fmla="*/ 87 w 692"/>
                <a:gd name="T29" fmla="*/ 17 h 234"/>
                <a:gd name="T30" fmla="*/ 85 w 692"/>
                <a:gd name="T31" fmla="*/ 24 h 234"/>
                <a:gd name="T32" fmla="*/ 82 w 692"/>
                <a:gd name="T33" fmla="*/ 21 h 234"/>
                <a:gd name="T34" fmla="*/ 79 w 692"/>
                <a:gd name="T35" fmla="*/ 18 h 234"/>
                <a:gd name="T36" fmla="*/ 77 w 692"/>
                <a:gd name="T37" fmla="*/ 17 h 234"/>
                <a:gd name="T38" fmla="*/ 75 w 692"/>
                <a:gd name="T39" fmla="*/ 15 h 234"/>
                <a:gd name="T40" fmla="*/ 72 w 692"/>
                <a:gd name="T41" fmla="*/ 14 h 234"/>
                <a:gd name="T42" fmla="*/ 69 w 692"/>
                <a:gd name="T43" fmla="*/ 12 h 234"/>
                <a:gd name="T44" fmla="*/ 62 w 692"/>
                <a:gd name="T45" fmla="*/ 9 h 234"/>
                <a:gd name="T46" fmla="*/ 54 w 692"/>
                <a:gd name="T47" fmla="*/ 8 h 234"/>
                <a:gd name="T48" fmla="*/ 44 w 692"/>
                <a:gd name="T49" fmla="*/ 7 h 234"/>
                <a:gd name="T50" fmla="*/ 26 w 692"/>
                <a:gd name="T51" fmla="*/ 11 h 234"/>
                <a:gd name="T52" fmla="*/ 18 w 692"/>
                <a:gd name="T53" fmla="*/ 15 h 234"/>
                <a:gd name="T54" fmla="*/ 12 w 692"/>
                <a:gd name="T55" fmla="*/ 19 h 234"/>
                <a:gd name="T56" fmla="*/ 9 w 692"/>
                <a:gd name="T57" fmla="*/ 21 h 234"/>
                <a:gd name="T58" fmla="*/ 7 w 692"/>
                <a:gd name="T59" fmla="*/ 23 h 234"/>
                <a:gd name="T60" fmla="*/ 3 w 692"/>
                <a:gd name="T61" fmla="*/ 26 h 234"/>
                <a:gd name="T62" fmla="*/ 1 w 692"/>
                <a:gd name="T63" fmla="*/ 30 h 234"/>
                <a:gd name="T64" fmla="*/ 0 w 692"/>
                <a:gd name="T65" fmla="*/ 18 h 234"/>
                <a:gd name="T66" fmla="*/ 0 w 692"/>
                <a:gd name="T67" fmla="*/ 18 h 23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692" h="234">
                  <a:moveTo>
                    <a:pt x="0" y="144"/>
                  </a:moveTo>
                  <a:lnTo>
                    <a:pt x="26" y="123"/>
                  </a:lnTo>
                  <a:lnTo>
                    <a:pt x="58" y="101"/>
                  </a:lnTo>
                  <a:lnTo>
                    <a:pt x="101" y="76"/>
                  </a:lnTo>
                  <a:lnTo>
                    <a:pt x="127" y="62"/>
                  </a:lnTo>
                  <a:lnTo>
                    <a:pt x="155" y="50"/>
                  </a:lnTo>
                  <a:lnTo>
                    <a:pt x="216" y="26"/>
                  </a:lnTo>
                  <a:lnTo>
                    <a:pt x="282" y="10"/>
                  </a:lnTo>
                  <a:lnTo>
                    <a:pt x="356" y="0"/>
                  </a:lnTo>
                  <a:lnTo>
                    <a:pt x="494" y="17"/>
                  </a:lnTo>
                  <a:lnTo>
                    <a:pt x="552" y="39"/>
                  </a:lnTo>
                  <a:lnTo>
                    <a:pt x="599" y="62"/>
                  </a:lnTo>
                  <a:lnTo>
                    <a:pt x="640" y="86"/>
                  </a:lnTo>
                  <a:lnTo>
                    <a:pt x="667" y="110"/>
                  </a:lnTo>
                  <a:lnTo>
                    <a:pt x="692" y="131"/>
                  </a:lnTo>
                  <a:lnTo>
                    <a:pt x="673" y="189"/>
                  </a:lnTo>
                  <a:lnTo>
                    <a:pt x="653" y="168"/>
                  </a:lnTo>
                  <a:lnTo>
                    <a:pt x="630" y="144"/>
                  </a:lnTo>
                  <a:lnTo>
                    <a:pt x="614" y="131"/>
                  </a:lnTo>
                  <a:lnTo>
                    <a:pt x="595" y="118"/>
                  </a:lnTo>
                  <a:lnTo>
                    <a:pt x="575" y="105"/>
                  </a:lnTo>
                  <a:lnTo>
                    <a:pt x="550" y="92"/>
                  </a:lnTo>
                  <a:lnTo>
                    <a:pt x="495" y="71"/>
                  </a:lnTo>
                  <a:lnTo>
                    <a:pt x="427" y="58"/>
                  </a:lnTo>
                  <a:lnTo>
                    <a:pt x="350" y="55"/>
                  </a:lnTo>
                  <a:lnTo>
                    <a:pt x="203" y="86"/>
                  </a:lnTo>
                  <a:lnTo>
                    <a:pt x="142" y="117"/>
                  </a:lnTo>
                  <a:lnTo>
                    <a:pt x="93" y="149"/>
                  </a:lnTo>
                  <a:lnTo>
                    <a:pt x="71" y="165"/>
                  </a:lnTo>
                  <a:lnTo>
                    <a:pt x="52" y="181"/>
                  </a:lnTo>
                  <a:lnTo>
                    <a:pt x="23" y="208"/>
                  </a:lnTo>
                  <a:lnTo>
                    <a:pt x="2" y="23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xmlns="" id="{BAC71888-98A5-ED4B-9C83-DAB53A56F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2" y="1734"/>
              <a:ext cx="454" cy="227"/>
            </a:xfrm>
            <a:custGeom>
              <a:avLst/>
              <a:gdLst>
                <a:gd name="T0" fmla="*/ 0 w 907"/>
                <a:gd name="T1" fmla="*/ 10 h 455"/>
                <a:gd name="T2" fmla="*/ 5 w 907"/>
                <a:gd name="T3" fmla="*/ 8 h 455"/>
                <a:gd name="T4" fmla="*/ 11 w 907"/>
                <a:gd name="T5" fmla="*/ 5 h 455"/>
                <a:gd name="T6" fmla="*/ 18 w 907"/>
                <a:gd name="T7" fmla="*/ 3 h 455"/>
                <a:gd name="T8" fmla="*/ 26 w 907"/>
                <a:gd name="T9" fmla="*/ 1 h 455"/>
                <a:gd name="T10" fmla="*/ 35 w 907"/>
                <a:gd name="T11" fmla="*/ 0 h 455"/>
                <a:gd name="T12" fmla="*/ 55 w 907"/>
                <a:gd name="T13" fmla="*/ 2 h 455"/>
                <a:gd name="T14" fmla="*/ 64 w 907"/>
                <a:gd name="T15" fmla="*/ 6 h 455"/>
                <a:gd name="T16" fmla="*/ 71 w 907"/>
                <a:gd name="T17" fmla="*/ 9 h 455"/>
                <a:gd name="T18" fmla="*/ 76 w 907"/>
                <a:gd name="T19" fmla="*/ 13 h 455"/>
                <a:gd name="T20" fmla="*/ 80 w 907"/>
                <a:gd name="T21" fmla="*/ 17 h 455"/>
                <a:gd name="T22" fmla="*/ 84 w 907"/>
                <a:gd name="T23" fmla="*/ 25 h 455"/>
                <a:gd name="T24" fmla="*/ 87 w 907"/>
                <a:gd name="T25" fmla="*/ 24 h 455"/>
                <a:gd name="T26" fmla="*/ 96 w 907"/>
                <a:gd name="T27" fmla="*/ 22 h 455"/>
                <a:gd name="T28" fmla="*/ 108 w 907"/>
                <a:gd name="T29" fmla="*/ 23 h 455"/>
                <a:gd name="T30" fmla="*/ 114 w 907"/>
                <a:gd name="T31" fmla="*/ 23 h 455"/>
                <a:gd name="T32" fmla="*/ 111 w 907"/>
                <a:gd name="T33" fmla="*/ 30 h 455"/>
                <a:gd name="T34" fmla="*/ 103 w 907"/>
                <a:gd name="T35" fmla="*/ 29 h 455"/>
                <a:gd name="T36" fmla="*/ 94 w 907"/>
                <a:gd name="T37" fmla="*/ 30 h 455"/>
                <a:gd name="T38" fmla="*/ 84 w 907"/>
                <a:gd name="T39" fmla="*/ 34 h 455"/>
                <a:gd name="T40" fmla="*/ 80 w 907"/>
                <a:gd name="T41" fmla="*/ 37 h 455"/>
                <a:gd name="T42" fmla="*/ 76 w 907"/>
                <a:gd name="T43" fmla="*/ 40 h 455"/>
                <a:gd name="T44" fmla="*/ 72 w 907"/>
                <a:gd name="T45" fmla="*/ 48 h 455"/>
                <a:gd name="T46" fmla="*/ 69 w 907"/>
                <a:gd name="T47" fmla="*/ 56 h 455"/>
                <a:gd name="T48" fmla="*/ 63 w 907"/>
                <a:gd name="T49" fmla="*/ 55 h 455"/>
                <a:gd name="T50" fmla="*/ 64 w 907"/>
                <a:gd name="T51" fmla="*/ 50 h 455"/>
                <a:gd name="T52" fmla="*/ 65 w 907"/>
                <a:gd name="T53" fmla="*/ 45 h 455"/>
                <a:gd name="T54" fmla="*/ 67 w 907"/>
                <a:gd name="T55" fmla="*/ 40 h 455"/>
                <a:gd name="T56" fmla="*/ 70 w 907"/>
                <a:gd name="T57" fmla="*/ 36 h 455"/>
                <a:gd name="T58" fmla="*/ 72 w 907"/>
                <a:gd name="T59" fmla="*/ 34 h 455"/>
                <a:gd name="T60" fmla="*/ 78 w 907"/>
                <a:gd name="T61" fmla="*/ 28 h 455"/>
                <a:gd name="T62" fmla="*/ 76 w 907"/>
                <a:gd name="T63" fmla="*/ 25 h 455"/>
                <a:gd name="T64" fmla="*/ 74 w 907"/>
                <a:gd name="T65" fmla="*/ 22 h 455"/>
                <a:gd name="T66" fmla="*/ 71 w 907"/>
                <a:gd name="T67" fmla="*/ 19 h 455"/>
                <a:gd name="T68" fmla="*/ 69 w 907"/>
                <a:gd name="T69" fmla="*/ 17 h 455"/>
                <a:gd name="T70" fmla="*/ 66 w 907"/>
                <a:gd name="T71" fmla="*/ 15 h 455"/>
                <a:gd name="T72" fmla="*/ 64 w 907"/>
                <a:gd name="T73" fmla="*/ 13 h 455"/>
                <a:gd name="T74" fmla="*/ 60 w 907"/>
                <a:gd name="T75" fmla="*/ 11 h 455"/>
                <a:gd name="T76" fmla="*/ 53 w 907"/>
                <a:gd name="T77" fmla="*/ 9 h 455"/>
                <a:gd name="T78" fmla="*/ 45 w 907"/>
                <a:gd name="T79" fmla="*/ 7 h 455"/>
                <a:gd name="T80" fmla="*/ 28 w 907"/>
                <a:gd name="T81" fmla="*/ 8 h 455"/>
                <a:gd name="T82" fmla="*/ 15 w 907"/>
                <a:gd name="T83" fmla="*/ 11 h 455"/>
                <a:gd name="T84" fmla="*/ 7 w 907"/>
                <a:gd name="T85" fmla="*/ 15 h 455"/>
                <a:gd name="T86" fmla="*/ 3 w 907"/>
                <a:gd name="T87" fmla="*/ 17 h 455"/>
                <a:gd name="T88" fmla="*/ 0 w 907"/>
                <a:gd name="T89" fmla="*/ 10 h 455"/>
                <a:gd name="T90" fmla="*/ 0 w 907"/>
                <a:gd name="T91" fmla="*/ 10 h 45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907" h="455">
                  <a:moveTo>
                    <a:pt x="0" y="87"/>
                  </a:moveTo>
                  <a:lnTo>
                    <a:pt x="37" y="67"/>
                  </a:lnTo>
                  <a:lnTo>
                    <a:pt x="81" y="46"/>
                  </a:lnTo>
                  <a:lnTo>
                    <a:pt x="137" y="26"/>
                  </a:lnTo>
                  <a:lnTo>
                    <a:pt x="204" y="10"/>
                  </a:lnTo>
                  <a:lnTo>
                    <a:pt x="276" y="0"/>
                  </a:lnTo>
                  <a:lnTo>
                    <a:pt x="435" y="20"/>
                  </a:lnTo>
                  <a:lnTo>
                    <a:pt x="508" y="48"/>
                  </a:lnTo>
                  <a:lnTo>
                    <a:pt x="561" y="78"/>
                  </a:lnTo>
                  <a:lnTo>
                    <a:pt x="603" y="109"/>
                  </a:lnTo>
                  <a:lnTo>
                    <a:pt x="634" y="136"/>
                  </a:lnTo>
                  <a:lnTo>
                    <a:pt x="670" y="203"/>
                  </a:lnTo>
                  <a:lnTo>
                    <a:pt x="691" y="194"/>
                  </a:lnTo>
                  <a:lnTo>
                    <a:pt x="768" y="179"/>
                  </a:lnTo>
                  <a:lnTo>
                    <a:pt x="864" y="184"/>
                  </a:lnTo>
                  <a:lnTo>
                    <a:pt x="907" y="191"/>
                  </a:lnTo>
                  <a:lnTo>
                    <a:pt x="888" y="243"/>
                  </a:lnTo>
                  <a:lnTo>
                    <a:pt x="820" y="236"/>
                  </a:lnTo>
                  <a:lnTo>
                    <a:pt x="749" y="243"/>
                  </a:lnTo>
                  <a:lnTo>
                    <a:pt x="670" y="272"/>
                  </a:lnTo>
                  <a:lnTo>
                    <a:pt x="634" y="297"/>
                  </a:lnTo>
                  <a:lnTo>
                    <a:pt x="606" y="327"/>
                  </a:lnTo>
                  <a:lnTo>
                    <a:pt x="570" y="387"/>
                  </a:lnTo>
                  <a:lnTo>
                    <a:pt x="551" y="455"/>
                  </a:lnTo>
                  <a:lnTo>
                    <a:pt x="500" y="442"/>
                  </a:lnTo>
                  <a:lnTo>
                    <a:pt x="508" y="400"/>
                  </a:lnTo>
                  <a:lnTo>
                    <a:pt x="519" y="362"/>
                  </a:lnTo>
                  <a:lnTo>
                    <a:pt x="534" y="324"/>
                  </a:lnTo>
                  <a:lnTo>
                    <a:pt x="557" y="290"/>
                  </a:lnTo>
                  <a:lnTo>
                    <a:pt x="571" y="275"/>
                  </a:lnTo>
                  <a:lnTo>
                    <a:pt x="618" y="229"/>
                  </a:lnTo>
                  <a:lnTo>
                    <a:pt x="605" y="204"/>
                  </a:lnTo>
                  <a:lnTo>
                    <a:pt x="587" y="181"/>
                  </a:lnTo>
                  <a:lnTo>
                    <a:pt x="561" y="152"/>
                  </a:lnTo>
                  <a:lnTo>
                    <a:pt x="545" y="136"/>
                  </a:lnTo>
                  <a:lnTo>
                    <a:pt x="526" y="122"/>
                  </a:lnTo>
                  <a:lnTo>
                    <a:pt x="505" y="107"/>
                  </a:lnTo>
                  <a:lnTo>
                    <a:pt x="480" y="95"/>
                  </a:lnTo>
                  <a:lnTo>
                    <a:pt x="422" y="72"/>
                  </a:lnTo>
                  <a:lnTo>
                    <a:pt x="354" y="61"/>
                  </a:lnTo>
                  <a:lnTo>
                    <a:pt x="218" y="65"/>
                  </a:lnTo>
                  <a:lnTo>
                    <a:pt x="115" y="93"/>
                  </a:lnTo>
                  <a:lnTo>
                    <a:pt x="49" y="124"/>
                  </a:lnTo>
                  <a:lnTo>
                    <a:pt x="24" y="139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xmlns="" id="{FBDFC965-207C-F642-A69B-48B1FFF05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4" y="1741"/>
              <a:ext cx="118" cy="78"/>
            </a:xfrm>
            <a:custGeom>
              <a:avLst/>
              <a:gdLst>
                <a:gd name="T0" fmla="*/ 0 w 236"/>
                <a:gd name="T1" fmla="*/ 19 h 157"/>
                <a:gd name="T2" fmla="*/ 0 w 236"/>
                <a:gd name="T3" fmla="*/ 4 h 157"/>
                <a:gd name="T4" fmla="*/ 4 w 236"/>
                <a:gd name="T5" fmla="*/ 0 h 157"/>
                <a:gd name="T6" fmla="*/ 25 w 236"/>
                <a:gd name="T7" fmla="*/ 0 h 157"/>
                <a:gd name="T8" fmla="*/ 30 w 236"/>
                <a:gd name="T9" fmla="*/ 4 h 157"/>
                <a:gd name="T10" fmla="*/ 30 w 236"/>
                <a:gd name="T11" fmla="*/ 18 h 157"/>
                <a:gd name="T12" fmla="*/ 23 w 236"/>
                <a:gd name="T13" fmla="*/ 18 h 157"/>
                <a:gd name="T14" fmla="*/ 23 w 236"/>
                <a:gd name="T15" fmla="*/ 5 h 157"/>
                <a:gd name="T16" fmla="*/ 8 w 236"/>
                <a:gd name="T17" fmla="*/ 5 h 157"/>
                <a:gd name="T18" fmla="*/ 8 w 236"/>
                <a:gd name="T19" fmla="*/ 19 h 157"/>
                <a:gd name="T20" fmla="*/ 0 w 236"/>
                <a:gd name="T21" fmla="*/ 19 h 157"/>
                <a:gd name="T22" fmla="*/ 0 w 236"/>
                <a:gd name="T23" fmla="*/ 19 h 15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36" h="157">
                  <a:moveTo>
                    <a:pt x="0" y="157"/>
                  </a:moveTo>
                  <a:lnTo>
                    <a:pt x="0" y="34"/>
                  </a:lnTo>
                  <a:lnTo>
                    <a:pt x="30" y="0"/>
                  </a:lnTo>
                  <a:lnTo>
                    <a:pt x="197" y="0"/>
                  </a:lnTo>
                  <a:lnTo>
                    <a:pt x="236" y="38"/>
                  </a:lnTo>
                  <a:lnTo>
                    <a:pt x="236" y="148"/>
                  </a:lnTo>
                  <a:lnTo>
                    <a:pt x="181" y="148"/>
                  </a:lnTo>
                  <a:lnTo>
                    <a:pt x="181" y="45"/>
                  </a:lnTo>
                  <a:lnTo>
                    <a:pt x="63" y="45"/>
                  </a:lnTo>
                  <a:lnTo>
                    <a:pt x="63" y="152"/>
                  </a:lnTo>
                  <a:lnTo>
                    <a:pt x="0" y="15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Freeform 60">
              <a:extLst>
                <a:ext uri="{FF2B5EF4-FFF2-40B4-BE49-F238E27FC236}">
                  <a16:creationId xmlns:a16="http://schemas.microsoft.com/office/drawing/2014/main" xmlns="" id="{9E32FFA9-BB89-9A40-813F-83F1744B9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4" y="2160"/>
              <a:ext cx="272" cy="259"/>
            </a:xfrm>
            <a:custGeom>
              <a:avLst/>
              <a:gdLst>
                <a:gd name="T0" fmla="*/ 0 w 544"/>
                <a:gd name="T1" fmla="*/ 0 h 517"/>
                <a:gd name="T2" fmla="*/ 68 w 544"/>
                <a:gd name="T3" fmla="*/ 0 h 517"/>
                <a:gd name="T4" fmla="*/ 68 w 544"/>
                <a:gd name="T5" fmla="*/ 65 h 517"/>
                <a:gd name="T6" fmla="*/ 60 w 544"/>
                <a:gd name="T7" fmla="*/ 65 h 517"/>
                <a:gd name="T8" fmla="*/ 60 w 544"/>
                <a:gd name="T9" fmla="*/ 8 h 517"/>
                <a:gd name="T10" fmla="*/ 10 w 544"/>
                <a:gd name="T11" fmla="*/ 8 h 517"/>
                <a:gd name="T12" fmla="*/ 10 w 544"/>
                <a:gd name="T13" fmla="*/ 65 h 517"/>
                <a:gd name="T14" fmla="*/ 0 w 544"/>
                <a:gd name="T15" fmla="*/ 65 h 517"/>
                <a:gd name="T16" fmla="*/ 0 w 544"/>
                <a:gd name="T17" fmla="*/ 0 h 517"/>
                <a:gd name="T18" fmla="*/ 0 w 544"/>
                <a:gd name="T19" fmla="*/ 0 h 51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44" h="517">
                  <a:moveTo>
                    <a:pt x="0" y="0"/>
                  </a:moveTo>
                  <a:lnTo>
                    <a:pt x="544" y="0"/>
                  </a:lnTo>
                  <a:lnTo>
                    <a:pt x="544" y="517"/>
                  </a:lnTo>
                  <a:lnTo>
                    <a:pt x="473" y="517"/>
                  </a:lnTo>
                  <a:lnTo>
                    <a:pt x="473" y="63"/>
                  </a:lnTo>
                  <a:lnTo>
                    <a:pt x="79" y="63"/>
                  </a:lnTo>
                  <a:lnTo>
                    <a:pt x="79" y="517"/>
                  </a:lnTo>
                  <a:lnTo>
                    <a:pt x="0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Freeform 61">
              <a:extLst>
                <a:ext uri="{FF2B5EF4-FFF2-40B4-BE49-F238E27FC236}">
                  <a16:creationId xmlns:a16="http://schemas.microsoft.com/office/drawing/2014/main" xmlns="" id="{C7FA7ED5-2EBD-E34F-B868-455140D77F1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4" y="2173"/>
              <a:ext cx="39" cy="246"/>
            </a:xfrm>
            <a:custGeom>
              <a:avLst/>
              <a:gdLst>
                <a:gd name="T0" fmla="*/ 0 w 77"/>
                <a:gd name="T1" fmla="*/ 0 h 493"/>
                <a:gd name="T2" fmla="*/ 0 w 77"/>
                <a:gd name="T3" fmla="*/ 61 h 493"/>
                <a:gd name="T4" fmla="*/ 10 w 77"/>
                <a:gd name="T5" fmla="*/ 61 h 493"/>
                <a:gd name="T6" fmla="*/ 10 w 77"/>
                <a:gd name="T7" fmla="*/ 1 h 493"/>
                <a:gd name="T8" fmla="*/ 0 w 77"/>
                <a:gd name="T9" fmla="*/ 0 h 493"/>
                <a:gd name="T10" fmla="*/ 0 w 77"/>
                <a:gd name="T11" fmla="*/ 0 h 49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7" h="493">
                  <a:moveTo>
                    <a:pt x="0" y="0"/>
                  </a:moveTo>
                  <a:lnTo>
                    <a:pt x="0" y="493"/>
                  </a:lnTo>
                  <a:lnTo>
                    <a:pt x="77" y="493"/>
                  </a:lnTo>
                  <a:lnTo>
                    <a:pt x="77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7" name="Freeform 62">
              <a:extLst>
                <a:ext uri="{FF2B5EF4-FFF2-40B4-BE49-F238E27FC236}">
                  <a16:creationId xmlns:a16="http://schemas.microsoft.com/office/drawing/2014/main" xmlns="" id="{BC62F048-11DF-064A-A5F2-112BB65732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2" y="2175"/>
              <a:ext cx="42" cy="244"/>
            </a:xfrm>
            <a:custGeom>
              <a:avLst/>
              <a:gdLst>
                <a:gd name="T0" fmla="*/ 0 w 84"/>
                <a:gd name="T1" fmla="*/ 0 h 488"/>
                <a:gd name="T2" fmla="*/ 0 w 84"/>
                <a:gd name="T3" fmla="*/ 61 h 488"/>
                <a:gd name="T4" fmla="*/ 11 w 84"/>
                <a:gd name="T5" fmla="*/ 61 h 488"/>
                <a:gd name="T6" fmla="*/ 11 w 84"/>
                <a:gd name="T7" fmla="*/ 1 h 488"/>
                <a:gd name="T8" fmla="*/ 0 w 84"/>
                <a:gd name="T9" fmla="*/ 0 h 488"/>
                <a:gd name="T10" fmla="*/ 0 w 84"/>
                <a:gd name="T11" fmla="*/ 0 h 48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4" h="488">
                  <a:moveTo>
                    <a:pt x="0" y="0"/>
                  </a:moveTo>
                  <a:lnTo>
                    <a:pt x="0" y="488"/>
                  </a:lnTo>
                  <a:lnTo>
                    <a:pt x="84" y="488"/>
                  </a:lnTo>
                  <a:lnTo>
                    <a:pt x="8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8" name="Freeform 63">
              <a:extLst>
                <a:ext uri="{FF2B5EF4-FFF2-40B4-BE49-F238E27FC236}">
                  <a16:creationId xmlns:a16="http://schemas.microsoft.com/office/drawing/2014/main" xmlns="" id="{2BE034AD-A57D-4941-BBEA-29F8E5CB2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3" y="2231"/>
              <a:ext cx="241" cy="41"/>
            </a:xfrm>
            <a:custGeom>
              <a:avLst/>
              <a:gdLst>
                <a:gd name="T0" fmla="*/ 0 w 482"/>
                <a:gd name="T1" fmla="*/ 0 h 83"/>
                <a:gd name="T2" fmla="*/ 61 w 482"/>
                <a:gd name="T3" fmla="*/ 0 h 83"/>
                <a:gd name="T4" fmla="*/ 61 w 482"/>
                <a:gd name="T5" fmla="*/ 10 h 83"/>
                <a:gd name="T6" fmla="*/ 2 w 482"/>
                <a:gd name="T7" fmla="*/ 10 h 83"/>
                <a:gd name="T8" fmla="*/ 0 w 482"/>
                <a:gd name="T9" fmla="*/ 0 h 83"/>
                <a:gd name="T10" fmla="*/ 0 w 482"/>
                <a:gd name="T11" fmla="*/ 0 h 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82" h="83">
                  <a:moveTo>
                    <a:pt x="0" y="0"/>
                  </a:moveTo>
                  <a:lnTo>
                    <a:pt x="482" y="0"/>
                  </a:lnTo>
                  <a:lnTo>
                    <a:pt x="482" y="83"/>
                  </a:lnTo>
                  <a:lnTo>
                    <a:pt x="9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9" name="Freeform 64">
              <a:extLst>
                <a:ext uri="{FF2B5EF4-FFF2-40B4-BE49-F238E27FC236}">
                  <a16:creationId xmlns:a16="http://schemas.microsoft.com/office/drawing/2014/main" xmlns="" id="{EA3CA8D9-8FA9-D141-906B-913F2FF5A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3" y="2310"/>
              <a:ext cx="236" cy="38"/>
            </a:xfrm>
            <a:custGeom>
              <a:avLst/>
              <a:gdLst>
                <a:gd name="T0" fmla="*/ 0 w 474"/>
                <a:gd name="T1" fmla="*/ 0 h 76"/>
                <a:gd name="T2" fmla="*/ 59 w 474"/>
                <a:gd name="T3" fmla="*/ 0 h 76"/>
                <a:gd name="T4" fmla="*/ 59 w 474"/>
                <a:gd name="T5" fmla="*/ 10 h 76"/>
                <a:gd name="T6" fmla="*/ 0 w 474"/>
                <a:gd name="T7" fmla="*/ 10 h 76"/>
                <a:gd name="T8" fmla="*/ 0 w 474"/>
                <a:gd name="T9" fmla="*/ 0 h 76"/>
                <a:gd name="T10" fmla="*/ 0 w 474"/>
                <a:gd name="T11" fmla="*/ 0 h 7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4" h="76">
                  <a:moveTo>
                    <a:pt x="0" y="0"/>
                  </a:moveTo>
                  <a:lnTo>
                    <a:pt x="474" y="0"/>
                  </a:lnTo>
                  <a:lnTo>
                    <a:pt x="474" y="76"/>
                  </a:lnTo>
                  <a:lnTo>
                    <a:pt x="0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0" name="Freeform 65">
              <a:extLst>
                <a:ext uri="{FF2B5EF4-FFF2-40B4-BE49-F238E27FC236}">
                  <a16:creationId xmlns:a16="http://schemas.microsoft.com/office/drawing/2014/main" xmlns="" id="{560281EB-2E13-D744-8B0E-F3C3CE03F3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6" y="2383"/>
              <a:ext cx="251" cy="36"/>
            </a:xfrm>
            <a:custGeom>
              <a:avLst/>
              <a:gdLst>
                <a:gd name="T0" fmla="*/ 2 w 501"/>
                <a:gd name="T1" fmla="*/ 0 h 71"/>
                <a:gd name="T2" fmla="*/ 63 w 501"/>
                <a:gd name="T3" fmla="*/ 0 h 71"/>
                <a:gd name="T4" fmla="*/ 63 w 501"/>
                <a:gd name="T5" fmla="*/ 9 h 71"/>
                <a:gd name="T6" fmla="*/ 0 w 501"/>
                <a:gd name="T7" fmla="*/ 9 h 71"/>
                <a:gd name="T8" fmla="*/ 2 w 501"/>
                <a:gd name="T9" fmla="*/ 0 h 71"/>
                <a:gd name="T10" fmla="*/ 2 w 501"/>
                <a:gd name="T11" fmla="*/ 0 h 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01" h="71">
                  <a:moveTo>
                    <a:pt x="13" y="0"/>
                  </a:moveTo>
                  <a:lnTo>
                    <a:pt x="501" y="0"/>
                  </a:lnTo>
                  <a:lnTo>
                    <a:pt x="501" y="71"/>
                  </a:lnTo>
                  <a:lnTo>
                    <a:pt x="0" y="71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1" name="Freeform 66">
              <a:extLst>
                <a:ext uri="{FF2B5EF4-FFF2-40B4-BE49-F238E27FC236}">
                  <a16:creationId xmlns:a16="http://schemas.microsoft.com/office/drawing/2014/main" xmlns="" id="{0A60675B-4EFC-4A4E-AC90-7DEF0D721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4" y="1687"/>
              <a:ext cx="269" cy="732"/>
            </a:xfrm>
            <a:custGeom>
              <a:avLst/>
              <a:gdLst>
                <a:gd name="T0" fmla="*/ 68 w 537"/>
                <a:gd name="T1" fmla="*/ 114 h 1464"/>
                <a:gd name="T2" fmla="*/ 68 w 537"/>
                <a:gd name="T3" fmla="*/ 0 h 1464"/>
                <a:gd name="T4" fmla="*/ 0 w 537"/>
                <a:gd name="T5" fmla="*/ 0 h 1464"/>
                <a:gd name="T6" fmla="*/ 0 w 537"/>
                <a:gd name="T7" fmla="*/ 183 h 1464"/>
                <a:gd name="T8" fmla="*/ 11 w 537"/>
                <a:gd name="T9" fmla="*/ 183 h 1464"/>
                <a:gd name="T10" fmla="*/ 11 w 537"/>
                <a:gd name="T11" fmla="*/ 9 h 1464"/>
                <a:gd name="T12" fmla="*/ 59 w 537"/>
                <a:gd name="T13" fmla="*/ 9 h 1464"/>
                <a:gd name="T14" fmla="*/ 59 w 537"/>
                <a:gd name="T15" fmla="*/ 113 h 1464"/>
                <a:gd name="T16" fmla="*/ 68 w 537"/>
                <a:gd name="T17" fmla="*/ 114 h 1464"/>
                <a:gd name="T18" fmla="*/ 68 w 537"/>
                <a:gd name="T19" fmla="*/ 114 h 146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37" h="1464">
                  <a:moveTo>
                    <a:pt x="537" y="908"/>
                  </a:moveTo>
                  <a:lnTo>
                    <a:pt x="537" y="0"/>
                  </a:lnTo>
                  <a:lnTo>
                    <a:pt x="0" y="0"/>
                  </a:lnTo>
                  <a:lnTo>
                    <a:pt x="0" y="1464"/>
                  </a:lnTo>
                  <a:lnTo>
                    <a:pt x="84" y="1464"/>
                  </a:lnTo>
                  <a:lnTo>
                    <a:pt x="84" y="68"/>
                  </a:lnTo>
                  <a:lnTo>
                    <a:pt x="468" y="68"/>
                  </a:lnTo>
                  <a:lnTo>
                    <a:pt x="468" y="903"/>
                  </a:lnTo>
                  <a:lnTo>
                    <a:pt x="537" y="90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2" name="Freeform 67">
              <a:extLst>
                <a:ext uri="{FF2B5EF4-FFF2-40B4-BE49-F238E27FC236}">
                  <a16:creationId xmlns:a16="http://schemas.microsoft.com/office/drawing/2014/main" xmlns="" id="{584737B4-8394-F345-BE21-D68DBE3C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1701"/>
              <a:ext cx="43" cy="438"/>
            </a:xfrm>
            <a:custGeom>
              <a:avLst/>
              <a:gdLst>
                <a:gd name="T0" fmla="*/ 0 w 85"/>
                <a:gd name="T1" fmla="*/ 0 h 874"/>
                <a:gd name="T2" fmla="*/ 0 w 85"/>
                <a:gd name="T3" fmla="*/ 110 h 874"/>
                <a:gd name="T4" fmla="*/ 11 w 85"/>
                <a:gd name="T5" fmla="*/ 110 h 874"/>
                <a:gd name="T6" fmla="*/ 11 w 85"/>
                <a:gd name="T7" fmla="*/ 1 h 874"/>
                <a:gd name="T8" fmla="*/ 0 w 85"/>
                <a:gd name="T9" fmla="*/ 0 h 874"/>
                <a:gd name="T10" fmla="*/ 0 w 85"/>
                <a:gd name="T11" fmla="*/ 0 h 87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874">
                  <a:moveTo>
                    <a:pt x="0" y="0"/>
                  </a:moveTo>
                  <a:lnTo>
                    <a:pt x="0" y="874"/>
                  </a:lnTo>
                  <a:lnTo>
                    <a:pt x="85" y="874"/>
                  </a:lnTo>
                  <a:lnTo>
                    <a:pt x="85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3" name="Freeform 68">
              <a:extLst>
                <a:ext uri="{FF2B5EF4-FFF2-40B4-BE49-F238E27FC236}">
                  <a16:creationId xmlns:a16="http://schemas.microsoft.com/office/drawing/2014/main" xmlns="" id="{E6E2F999-D8D0-F548-9E66-AC13DC55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6" y="1988"/>
              <a:ext cx="394" cy="30"/>
            </a:xfrm>
            <a:custGeom>
              <a:avLst/>
              <a:gdLst>
                <a:gd name="T0" fmla="*/ 0 w 789"/>
                <a:gd name="T1" fmla="*/ 0 h 59"/>
                <a:gd name="T2" fmla="*/ 98 w 789"/>
                <a:gd name="T3" fmla="*/ 0 h 59"/>
                <a:gd name="T4" fmla="*/ 98 w 789"/>
                <a:gd name="T5" fmla="*/ 8 h 59"/>
                <a:gd name="T6" fmla="*/ 0 w 789"/>
                <a:gd name="T7" fmla="*/ 8 h 59"/>
                <a:gd name="T8" fmla="*/ 0 w 789"/>
                <a:gd name="T9" fmla="*/ 0 h 59"/>
                <a:gd name="T10" fmla="*/ 0 w 789"/>
                <a:gd name="T11" fmla="*/ 0 h 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89" h="59">
                  <a:moveTo>
                    <a:pt x="0" y="0"/>
                  </a:moveTo>
                  <a:lnTo>
                    <a:pt x="789" y="0"/>
                  </a:lnTo>
                  <a:lnTo>
                    <a:pt x="789" y="59"/>
                  </a:lnTo>
                  <a:lnTo>
                    <a:pt x="0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4" name="Freeform 69">
              <a:extLst>
                <a:ext uri="{FF2B5EF4-FFF2-40B4-BE49-F238E27FC236}">
                  <a16:creationId xmlns:a16="http://schemas.microsoft.com/office/drawing/2014/main" xmlns="" id="{C3D5DAED-7DCA-A041-AA2F-AB9CFC28F4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0" y="2021"/>
              <a:ext cx="80" cy="398"/>
            </a:xfrm>
            <a:custGeom>
              <a:avLst/>
              <a:gdLst>
                <a:gd name="T0" fmla="*/ 0 w 160"/>
                <a:gd name="T1" fmla="*/ 100 h 795"/>
                <a:gd name="T2" fmla="*/ 20 w 160"/>
                <a:gd name="T3" fmla="*/ 100 h 795"/>
                <a:gd name="T4" fmla="*/ 20 w 160"/>
                <a:gd name="T5" fmla="*/ 0 h 795"/>
                <a:gd name="T6" fmla="*/ 0 w 160"/>
                <a:gd name="T7" fmla="*/ 0 h 795"/>
                <a:gd name="T8" fmla="*/ 0 w 160"/>
                <a:gd name="T9" fmla="*/ 100 h 795"/>
                <a:gd name="T10" fmla="*/ 0 w 160"/>
                <a:gd name="T11" fmla="*/ 100 h 7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795">
                  <a:moveTo>
                    <a:pt x="0" y="795"/>
                  </a:moveTo>
                  <a:lnTo>
                    <a:pt x="160" y="795"/>
                  </a:lnTo>
                  <a:lnTo>
                    <a:pt x="160" y="0"/>
                  </a:lnTo>
                  <a:lnTo>
                    <a:pt x="0" y="0"/>
                  </a:lnTo>
                  <a:lnTo>
                    <a:pt x="0" y="7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5" name="Freeform 70">
              <a:extLst>
                <a:ext uri="{FF2B5EF4-FFF2-40B4-BE49-F238E27FC236}">
                  <a16:creationId xmlns:a16="http://schemas.microsoft.com/office/drawing/2014/main" xmlns="" id="{9969EA5E-694B-DF46-A1E9-9CD7471C8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050"/>
              <a:ext cx="31" cy="47"/>
            </a:xfrm>
            <a:custGeom>
              <a:avLst/>
              <a:gdLst>
                <a:gd name="T0" fmla="*/ 0 w 64"/>
                <a:gd name="T1" fmla="*/ 12 h 94"/>
                <a:gd name="T2" fmla="*/ 7 w 64"/>
                <a:gd name="T3" fmla="*/ 12 h 94"/>
                <a:gd name="T4" fmla="*/ 7 w 64"/>
                <a:gd name="T5" fmla="*/ 0 h 94"/>
                <a:gd name="T6" fmla="*/ 0 w 64"/>
                <a:gd name="T7" fmla="*/ 0 h 94"/>
                <a:gd name="T8" fmla="*/ 0 w 64"/>
                <a:gd name="T9" fmla="*/ 12 h 94"/>
                <a:gd name="T10" fmla="*/ 0 w 64"/>
                <a:gd name="T11" fmla="*/ 12 h 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4">
                  <a:moveTo>
                    <a:pt x="0" y="94"/>
                  </a:moveTo>
                  <a:lnTo>
                    <a:pt x="64" y="94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6" name="Freeform 71">
              <a:extLst>
                <a:ext uri="{FF2B5EF4-FFF2-40B4-BE49-F238E27FC236}">
                  <a16:creationId xmlns:a16="http://schemas.microsoft.com/office/drawing/2014/main" xmlns="" id="{0476EB5D-FF79-5849-A454-384071AAA97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129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7" name="Freeform 72">
              <a:extLst>
                <a:ext uri="{FF2B5EF4-FFF2-40B4-BE49-F238E27FC236}">
                  <a16:creationId xmlns:a16="http://schemas.microsoft.com/office/drawing/2014/main" xmlns="" id="{6B785029-3952-B642-AA02-54CA0DD45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372"/>
              <a:ext cx="31" cy="47"/>
            </a:xfrm>
            <a:custGeom>
              <a:avLst/>
              <a:gdLst>
                <a:gd name="T0" fmla="*/ 0 w 64"/>
                <a:gd name="T1" fmla="*/ 11 h 95"/>
                <a:gd name="T2" fmla="*/ 7 w 64"/>
                <a:gd name="T3" fmla="*/ 11 h 95"/>
                <a:gd name="T4" fmla="*/ 7 w 64"/>
                <a:gd name="T5" fmla="*/ 0 h 95"/>
                <a:gd name="T6" fmla="*/ 0 w 64"/>
                <a:gd name="T7" fmla="*/ 0 h 95"/>
                <a:gd name="T8" fmla="*/ 0 w 64"/>
                <a:gd name="T9" fmla="*/ 11 h 95"/>
                <a:gd name="T10" fmla="*/ 0 w 64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8" name="Freeform 73">
              <a:extLst>
                <a:ext uri="{FF2B5EF4-FFF2-40B4-BE49-F238E27FC236}">
                  <a16:creationId xmlns:a16="http://schemas.microsoft.com/office/drawing/2014/main" xmlns="" id="{935EC498-83C8-604E-8430-33AA8AA4B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372"/>
              <a:ext cx="32" cy="47"/>
            </a:xfrm>
            <a:custGeom>
              <a:avLst/>
              <a:gdLst>
                <a:gd name="T0" fmla="*/ 0 w 65"/>
                <a:gd name="T1" fmla="*/ 11 h 95"/>
                <a:gd name="T2" fmla="*/ 8 w 65"/>
                <a:gd name="T3" fmla="*/ 11 h 95"/>
                <a:gd name="T4" fmla="*/ 8 w 65"/>
                <a:gd name="T5" fmla="*/ 0 h 95"/>
                <a:gd name="T6" fmla="*/ 0 w 65"/>
                <a:gd name="T7" fmla="*/ 0 h 95"/>
                <a:gd name="T8" fmla="*/ 0 w 65"/>
                <a:gd name="T9" fmla="*/ 11 h 95"/>
                <a:gd name="T10" fmla="*/ 0 w 65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95">
                  <a:moveTo>
                    <a:pt x="0" y="95"/>
                  </a:moveTo>
                  <a:lnTo>
                    <a:pt x="65" y="95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9" name="Freeform 74">
              <a:extLst>
                <a:ext uri="{FF2B5EF4-FFF2-40B4-BE49-F238E27FC236}">
                  <a16:creationId xmlns:a16="http://schemas.microsoft.com/office/drawing/2014/main" xmlns="" id="{1EABB2E6-D301-7E48-BD9D-CBD0B9DA6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8" y="2372"/>
              <a:ext cx="31" cy="47"/>
            </a:xfrm>
            <a:custGeom>
              <a:avLst/>
              <a:gdLst>
                <a:gd name="T0" fmla="*/ 0 w 62"/>
                <a:gd name="T1" fmla="*/ 11 h 95"/>
                <a:gd name="T2" fmla="*/ 8 w 62"/>
                <a:gd name="T3" fmla="*/ 11 h 95"/>
                <a:gd name="T4" fmla="*/ 8 w 62"/>
                <a:gd name="T5" fmla="*/ 0 h 95"/>
                <a:gd name="T6" fmla="*/ 0 w 62"/>
                <a:gd name="T7" fmla="*/ 0 h 95"/>
                <a:gd name="T8" fmla="*/ 0 w 62"/>
                <a:gd name="T9" fmla="*/ 11 h 95"/>
                <a:gd name="T10" fmla="*/ 0 w 62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2" h="95">
                  <a:moveTo>
                    <a:pt x="0" y="95"/>
                  </a:moveTo>
                  <a:lnTo>
                    <a:pt x="62" y="95"/>
                  </a:lnTo>
                  <a:lnTo>
                    <a:pt x="62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0" name="Freeform 75">
              <a:extLst>
                <a:ext uri="{FF2B5EF4-FFF2-40B4-BE49-F238E27FC236}">
                  <a16:creationId xmlns:a16="http://schemas.microsoft.com/office/drawing/2014/main" xmlns="" id="{0D02C14F-DBE3-0D4D-8442-26B98B46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6" y="2372"/>
              <a:ext cx="31" cy="47"/>
            </a:xfrm>
            <a:custGeom>
              <a:avLst/>
              <a:gdLst>
                <a:gd name="T0" fmla="*/ 0 w 64"/>
                <a:gd name="T1" fmla="*/ 11 h 95"/>
                <a:gd name="T2" fmla="*/ 7 w 64"/>
                <a:gd name="T3" fmla="*/ 11 h 95"/>
                <a:gd name="T4" fmla="*/ 7 w 64"/>
                <a:gd name="T5" fmla="*/ 0 h 95"/>
                <a:gd name="T6" fmla="*/ 0 w 64"/>
                <a:gd name="T7" fmla="*/ 0 h 95"/>
                <a:gd name="T8" fmla="*/ 0 w 64"/>
                <a:gd name="T9" fmla="*/ 11 h 95"/>
                <a:gd name="T10" fmla="*/ 0 w 64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1" name="Freeform 76">
              <a:extLst>
                <a:ext uri="{FF2B5EF4-FFF2-40B4-BE49-F238E27FC236}">
                  <a16:creationId xmlns:a16="http://schemas.microsoft.com/office/drawing/2014/main" xmlns="" id="{1B35192E-67D7-B04A-9304-51FD6DBD1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" y="2372"/>
              <a:ext cx="32" cy="47"/>
            </a:xfrm>
            <a:custGeom>
              <a:avLst/>
              <a:gdLst>
                <a:gd name="T0" fmla="*/ 0 w 64"/>
                <a:gd name="T1" fmla="*/ 11 h 95"/>
                <a:gd name="T2" fmla="*/ 8 w 64"/>
                <a:gd name="T3" fmla="*/ 11 h 95"/>
                <a:gd name="T4" fmla="*/ 8 w 64"/>
                <a:gd name="T5" fmla="*/ 0 h 95"/>
                <a:gd name="T6" fmla="*/ 0 w 64"/>
                <a:gd name="T7" fmla="*/ 0 h 95"/>
                <a:gd name="T8" fmla="*/ 0 w 64"/>
                <a:gd name="T9" fmla="*/ 11 h 95"/>
                <a:gd name="T10" fmla="*/ 0 w 64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2" name="Freeform 77">
              <a:extLst>
                <a:ext uri="{FF2B5EF4-FFF2-40B4-BE49-F238E27FC236}">
                  <a16:creationId xmlns:a16="http://schemas.microsoft.com/office/drawing/2014/main" xmlns="" id="{37ED91E1-C0E9-3A4C-AB7A-99A821259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7" y="2372"/>
              <a:ext cx="31" cy="47"/>
            </a:xfrm>
            <a:custGeom>
              <a:avLst/>
              <a:gdLst>
                <a:gd name="T0" fmla="*/ 0 w 64"/>
                <a:gd name="T1" fmla="*/ 11 h 95"/>
                <a:gd name="T2" fmla="*/ 7 w 64"/>
                <a:gd name="T3" fmla="*/ 11 h 95"/>
                <a:gd name="T4" fmla="*/ 7 w 64"/>
                <a:gd name="T5" fmla="*/ 0 h 95"/>
                <a:gd name="T6" fmla="*/ 0 w 64"/>
                <a:gd name="T7" fmla="*/ 0 h 95"/>
                <a:gd name="T8" fmla="*/ 0 w 64"/>
                <a:gd name="T9" fmla="*/ 11 h 95"/>
                <a:gd name="T10" fmla="*/ 0 w 64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3" name="Freeform 78">
              <a:extLst>
                <a:ext uri="{FF2B5EF4-FFF2-40B4-BE49-F238E27FC236}">
                  <a16:creationId xmlns:a16="http://schemas.microsoft.com/office/drawing/2014/main" xmlns="" id="{94B1F0C2-FC3B-FD4F-B6E7-00315D931D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29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4" name="Freeform 79">
              <a:extLst>
                <a:ext uri="{FF2B5EF4-FFF2-40B4-BE49-F238E27FC236}">
                  <a16:creationId xmlns:a16="http://schemas.microsoft.com/office/drawing/2014/main" xmlns="" id="{2642F45E-EFFF-D64D-905F-2E34A317A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296"/>
              <a:ext cx="32" cy="48"/>
            </a:xfrm>
            <a:custGeom>
              <a:avLst/>
              <a:gdLst>
                <a:gd name="T0" fmla="*/ 0 w 65"/>
                <a:gd name="T1" fmla="*/ 12 h 96"/>
                <a:gd name="T2" fmla="*/ 8 w 65"/>
                <a:gd name="T3" fmla="*/ 12 h 96"/>
                <a:gd name="T4" fmla="*/ 8 w 65"/>
                <a:gd name="T5" fmla="*/ 0 h 96"/>
                <a:gd name="T6" fmla="*/ 0 w 65"/>
                <a:gd name="T7" fmla="*/ 0 h 96"/>
                <a:gd name="T8" fmla="*/ 0 w 65"/>
                <a:gd name="T9" fmla="*/ 12 h 96"/>
                <a:gd name="T10" fmla="*/ 0 w 65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96">
                  <a:moveTo>
                    <a:pt x="0" y="96"/>
                  </a:moveTo>
                  <a:lnTo>
                    <a:pt x="65" y="96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5" name="Freeform 80">
              <a:extLst>
                <a:ext uri="{FF2B5EF4-FFF2-40B4-BE49-F238E27FC236}">
                  <a16:creationId xmlns:a16="http://schemas.microsoft.com/office/drawing/2014/main" xmlns="" id="{DD939076-C9C5-FD4B-8968-6FA13DF06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8" y="2296"/>
              <a:ext cx="31" cy="48"/>
            </a:xfrm>
            <a:custGeom>
              <a:avLst/>
              <a:gdLst>
                <a:gd name="T0" fmla="*/ 0 w 62"/>
                <a:gd name="T1" fmla="*/ 12 h 96"/>
                <a:gd name="T2" fmla="*/ 8 w 62"/>
                <a:gd name="T3" fmla="*/ 12 h 96"/>
                <a:gd name="T4" fmla="*/ 8 w 62"/>
                <a:gd name="T5" fmla="*/ 0 h 96"/>
                <a:gd name="T6" fmla="*/ 0 w 62"/>
                <a:gd name="T7" fmla="*/ 0 h 96"/>
                <a:gd name="T8" fmla="*/ 0 w 62"/>
                <a:gd name="T9" fmla="*/ 12 h 96"/>
                <a:gd name="T10" fmla="*/ 0 w 62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2" h="96">
                  <a:moveTo>
                    <a:pt x="0" y="96"/>
                  </a:moveTo>
                  <a:lnTo>
                    <a:pt x="62" y="96"/>
                  </a:lnTo>
                  <a:lnTo>
                    <a:pt x="62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6" name="Freeform 81">
              <a:extLst>
                <a:ext uri="{FF2B5EF4-FFF2-40B4-BE49-F238E27FC236}">
                  <a16:creationId xmlns:a16="http://schemas.microsoft.com/office/drawing/2014/main" xmlns="" id="{BE15449A-E55A-8E41-93FB-282F6693A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6" y="229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7" name="Freeform 82">
              <a:extLst>
                <a:ext uri="{FF2B5EF4-FFF2-40B4-BE49-F238E27FC236}">
                  <a16:creationId xmlns:a16="http://schemas.microsoft.com/office/drawing/2014/main" xmlns="" id="{D44811A1-4BEE-9E46-B5D1-DC0E6C193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" y="2296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8" name="Freeform 83">
              <a:extLst>
                <a:ext uri="{FF2B5EF4-FFF2-40B4-BE49-F238E27FC236}">
                  <a16:creationId xmlns:a16="http://schemas.microsoft.com/office/drawing/2014/main" xmlns="" id="{84532957-5798-4044-9DFF-4106953EF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7" y="229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9" name="Freeform 84">
              <a:extLst>
                <a:ext uri="{FF2B5EF4-FFF2-40B4-BE49-F238E27FC236}">
                  <a16:creationId xmlns:a16="http://schemas.microsoft.com/office/drawing/2014/main" xmlns="" id="{B74ED505-94D7-254B-9086-E8913625A6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21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0" name="Freeform 85">
              <a:extLst>
                <a:ext uri="{FF2B5EF4-FFF2-40B4-BE49-F238E27FC236}">
                  <a16:creationId xmlns:a16="http://schemas.microsoft.com/office/drawing/2014/main" xmlns="" id="{3E93608F-AD7F-324F-9AEA-7A28249520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216"/>
              <a:ext cx="32" cy="48"/>
            </a:xfrm>
            <a:custGeom>
              <a:avLst/>
              <a:gdLst>
                <a:gd name="T0" fmla="*/ 0 w 65"/>
                <a:gd name="T1" fmla="*/ 12 h 96"/>
                <a:gd name="T2" fmla="*/ 8 w 65"/>
                <a:gd name="T3" fmla="*/ 12 h 96"/>
                <a:gd name="T4" fmla="*/ 8 w 65"/>
                <a:gd name="T5" fmla="*/ 0 h 96"/>
                <a:gd name="T6" fmla="*/ 0 w 65"/>
                <a:gd name="T7" fmla="*/ 0 h 96"/>
                <a:gd name="T8" fmla="*/ 0 w 65"/>
                <a:gd name="T9" fmla="*/ 12 h 96"/>
                <a:gd name="T10" fmla="*/ 0 w 65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96">
                  <a:moveTo>
                    <a:pt x="0" y="96"/>
                  </a:moveTo>
                  <a:lnTo>
                    <a:pt x="65" y="96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1" name="Freeform 86">
              <a:extLst>
                <a:ext uri="{FF2B5EF4-FFF2-40B4-BE49-F238E27FC236}">
                  <a16:creationId xmlns:a16="http://schemas.microsoft.com/office/drawing/2014/main" xmlns="" id="{FEA6AB5C-FC4B-034D-8396-B44B24746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8" y="2216"/>
              <a:ext cx="31" cy="48"/>
            </a:xfrm>
            <a:custGeom>
              <a:avLst/>
              <a:gdLst>
                <a:gd name="T0" fmla="*/ 0 w 62"/>
                <a:gd name="T1" fmla="*/ 12 h 96"/>
                <a:gd name="T2" fmla="*/ 8 w 62"/>
                <a:gd name="T3" fmla="*/ 12 h 96"/>
                <a:gd name="T4" fmla="*/ 8 w 62"/>
                <a:gd name="T5" fmla="*/ 0 h 96"/>
                <a:gd name="T6" fmla="*/ 0 w 62"/>
                <a:gd name="T7" fmla="*/ 0 h 96"/>
                <a:gd name="T8" fmla="*/ 0 w 62"/>
                <a:gd name="T9" fmla="*/ 12 h 96"/>
                <a:gd name="T10" fmla="*/ 0 w 62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2" h="96">
                  <a:moveTo>
                    <a:pt x="0" y="96"/>
                  </a:moveTo>
                  <a:lnTo>
                    <a:pt x="62" y="96"/>
                  </a:lnTo>
                  <a:lnTo>
                    <a:pt x="62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2" name="Freeform 87">
              <a:extLst>
                <a:ext uri="{FF2B5EF4-FFF2-40B4-BE49-F238E27FC236}">
                  <a16:creationId xmlns:a16="http://schemas.microsoft.com/office/drawing/2014/main" xmlns="" id="{E3A11710-F95D-0E40-BC6C-5537FDDC0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6" y="221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3" name="Freeform 88">
              <a:extLst>
                <a:ext uri="{FF2B5EF4-FFF2-40B4-BE49-F238E27FC236}">
                  <a16:creationId xmlns:a16="http://schemas.microsoft.com/office/drawing/2014/main" xmlns="" id="{052F689B-5E86-364F-BFD0-9ED6175F8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" y="2216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4" name="Freeform 89">
              <a:extLst>
                <a:ext uri="{FF2B5EF4-FFF2-40B4-BE49-F238E27FC236}">
                  <a16:creationId xmlns:a16="http://schemas.microsoft.com/office/drawing/2014/main" xmlns="" id="{9E7B8295-A4FA-ED4C-81B5-26548490E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7" y="221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5" name="Freeform 90">
              <a:extLst>
                <a:ext uri="{FF2B5EF4-FFF2-40B4-BE49-F238E27FC236}">
                  <a16:creationId xmlns:a16="http://schemas.microsoft.com/office/drawing/2014/main" xmlns="" id="{2A0323AE-C77B-E241-91CF-F445A7DA9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5" y="2045"/>
              <a:ext cx="293" cy="34"/>
            </a:xfrm>
            <a:custGeom>
              <a:avLst/>
              <a:gdLst>
                <a:gd name="T0" fmla="*/ 0 w 584"/>
                <a:gd name="T1" fmla="*/ 9 h 68"/>
                <a:gd name="T2" fmla="*/ 74 w 584"/>
                <a:gd name="T3" fmla="*/ 9 h 68"/>
                <a:gd name="T4" fmla="*/ 74 w 584"/>
                <a:gd name="T5" fmla="*/ 0 h 68"/>
                <a:gd name="T6" fmla="*/ 0 w 584"/>
                <a:gd name="T7" fmla="*/ 0 h 68"/>
                <a:gd name="T8" fmla="*/ 0 w 584"/>
                <a:gd name="T9" fmla="*/ 9 h 68"/>
                <a:gd name="T10" fmla="*/ 0 w 584"/>
                <a:gd name="T11" fmla="*/ 9 h 6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84" h="68">
                  <a:moveTo>
                    <a:pt x="0" y="68"/>
                  </a:moveTo>
                  <a:lnTo>
                    <a:pt x="584" y="68"/>
                  </a:lnTo>
                  <a:lnTo>
                    <a:pt x="584" y="0"/>
                  </a:lnTo>
                  <a:lnTo>
                    <a:pt x="0" y="0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6" name="Freeform 91">
              <a:extLst>
                <a:ext uri="{FF2B5EF4-FFF2-40B4-BE49-F238E27FC236}">
                  <a16:creationId xmlns:a16="http://schemas.microsoft.com/office/drawing/2014/main" xmlns="" id="{13A44E3E-FAF7-4441-AA40-89AEC419C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0" y="2105"/>
              <a:ext cx="298" cy="31"/>
            </a:xfrm>
            <a:custGeom>
              <a:avLst/>
              <a:gdLst>
                <a:gd name="T0" fmla="*/ 0 w 596"/>
                <a:gd name="T1" fmla="*/ 8 h 62"/>
                <a:gd name="T2" fmla="*/ 75 w 596"/>
                <a:gd name="T3" fmla="*/ 8 h 62"/>
                <a:gd name="T4" fmla="*/ 75 w 596"/>
                <a:gd name="T5" fmla="*/ 0 h 62"/>
                <a:gd name="T6" fmla="*/ 0 w 596"/>
                <a:gd name="T7" fmla="*/ 0 h 62"/>
                <a:gd name="T8" fmla="*/ 0 w 596"/>
                <a:gd name="T9" fmla="*/ 8 h 62"/>
                <a:gd name="T10" fmla="*/ 0 w 596"/>
                <a:gd name="T11" fmla="*/ 8 h 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96" h="62">
                  <a:moveTo>
                    <a:pt x="0" y="62"/>
                  </a:moveTo>
                  <a:lnTo>
                    <a:pt x="596" y="62"/>
                  </a:lnTo>
                  <a:lnTo>
                    <a:pt x="596" y="0"/>
                  </a:lnTo>
                  <a:lnTo>
                    <a:pt x="0" y="0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7" name="Freeform 92">
              <a:extLst>
                <a:ext uri="{FF2B5EF4-FFF2-40B4-BE49-F238E27FC236}">
                  <a16:creationId xmlns:a16="http://schemas.microsoft.com/office/drawing/2014/main" xmlns="" id="{6EB4E253-876C-BA41-8994-999B7A1325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050"/>
              <a:ext cx="32" cy="47"/>
            </a:xfrm>
            <a:custGeom>
              <a:avLst/>
              <a:gdLst>
                <a:gd name="T0" fmla="*/ 0 w 65"/>
                <a:gd name="T1" fmla="*/ 11 h 96"/>
                <a:gd name="T2" fmla="*/ 8 w 65"/>
                <a:gd name="T3" fmla="*/ 11 h 96"/>
                <a:gd name="T4" fmla="*/ 8 w 65"/>
                <a:gd name="T5" fmla="*/ 0 h 96"/>
                <a:gd name="T6" fmla="*/ 0 w 65"/>
                <a:gd name="T7" fmla="*/ 0 h 96"/>
                <a:gd name="T8" fmla="*/ 0 w 65"/>
                <a:gd name="T9" fmla="*/ 11 h 96"/>
                <a:gd name="T10" fmla="*/ 0 w 65"/>
                <a:gd name="T11" fmla="*/ 11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96">
                  <a:moveTo>
                    <a:pt x="0" y="96"/>
                  </a:moveTo>
                  <a:lnTo>
                    <a:pt x="65" y="96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8" name="Freeform 93">
              <a:extLst>
                <a:ext uri="{FF2B5EF4-FFF2-40B4-BE49-F238E27FC236}">
                  <a16:creationId xmlns:a16="http://schemas.microsoft.com/office/drawing/2014/main" xmlns="" id="{1F77FF2F-6D39-5241-B500-FC41EC4B1C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127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9" name="Freeform 94">
              <a:extLst>
                <a:ext uri="{FF2B5EF4-FFF2-40B4-BE49-F238E27FC236}">
                  <a16:creationId xmlns:a16="http://schemas.microsoft.com/office/drawing/2014/main" xmlns="" id="{5283208E-4C22-9D47-A5F6-322CDF8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1" y="2064"/>
              <a:ext cx="133" cy="28"/>
            </a:xfrm>
            <a:custGeom>
              <a:avLst/>
              <a:gdLst>
                <a:gd name="T0" fmla="*/ 0 w 267"/>
                <a:gd name="T1" fmla="*/ 0 h 55"/>
                <a:gd name="T2" fmla="*/ 33 w 267"/>
                <a:gd name="T3" fmla="*/ 0 h 55"/>
                <a:gd name="T4" fmla="*/ 33 w 267"/>
                <a:gd name="T5" fmla="*/ 7 h 55"/>
                <a:gd name="T6" fmla="*/ 0 w 267"/>
                <a:gd name="T7" fmla="*/ 7 h 55"/>
                <a:gd name="T8" fmla="*/ 0 w 267"/>
                <a:gd name="T9" fmla="*/ 0 h 55"/>
                <a:gd name="T10" fmla="*/ 0 w 267"/>
                <a:gd name="T11" fmla="*/ 0 h 5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7" h="55">
                  <a:moveTo>
                    <a:pt x="0" y="0"/>
                  </a:moveTo>
                  <a:lnTo>
                    <a:pt x="267" y="0"/>
                  </a:lnTo>
                  <a:lnTo>
                    <a:pt x="267" y="55"/>
                  </a:lnTo>
                  <a:lnTo>
                    <a:pt x="0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0" name="Freeform 95">
              <a:extLst>
                <a:ext uri="{FF2B5EF4-FFF2-40B4-BE49-F238E27FC236}">
                  <a16:creationId xmlns:a16="http://schemas.microsoft.com/office/drawing/2014/main" xmlns="" id="{B1B94C52-CD83-2547-BCBA-1DD0A22BE2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9" y="2110"/>
              <a:ext cx="133" cy="29"/>
            </a:xfrm>
            <a:custGeom>
              <a:avLst/>
              <a:gdLst>
                <a:gd name="T0" fmla="*/ 0 w 267"/>
                <a:gd name="T1" fmla="*/ 0 h 56"/>
                <a:gd name="T2" fmla="*/ 33 w 267"/>
                <a:gd name="T3" fmla="*/ 0 h 56"/>
                <a:gd name="T4" fmla="*/ 33 w 267"/>
                <a:gd name="T5" fmla="*/ 8 h 56"/>
                <a:gd name="T6" fmla="*/ 0 w 267"/>
                <a:gd name="T7" fmla="*/ 8 h 56"/>
                <a:gd name="T8" fmla="*/ 0 w 267"/>
                <a:gd name="T9" fmla="*/ 0 h 56"/>
                <a:gd name="T10" fmla="*/ 0 w 267"/>
                <a:gd name="T11" fmla="*/ 0 h 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7" h="56">
                  <a:moveTo>
                    <a:pt x="0" y="0"/>
                  </a:moveTo>
                  <a:lnTo>
                    <a:pt x="267" y="0"/>
                  </a:lnTo>
                  <a:lnTo>
                    <a:pt x="267" y="56"/>
                  </a:lnTo>
                  <a:lnTo>
                    <a:pt x="0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1" name="Freeform 96">
              <a:extLst>
                <a:ext uri="{FF2B5EF4-FFF2-40B4-BE49-F238E27FC236}">
                  <a16:creationId xmlns:a16="http://schemas.microsoft.com/office/drawing/2014/main" xmlns="" id="{9D8C365E-6AD9-F948-BA38-713C19699B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" y="1706"/>
              <a:ext cx="42" cy="713"/>
            </a:xfrm>
            <a:custGeom>
              <a:avLst/>
              <a:gdLst>
                <a:gd name="T0" fmla="*/ 0 w 84"/>
                <a:gd name="T1" fmla="*/ 178 h 1427"/>
                <a:gd name="T2" fmla="*/ 11 w 84"/>
                <a:gd name="T3" fmla="*/ 178 h 1427"/>
                <a:gd name="T4" fmla="*/ 11 w 84"/>
                <a:gd name="T5" fmla="*/ 0 h 1427"/>
                <a:gd name="T6" fmla="*/ 0 w 84"/>
                <a:gd name="T7" fmla="*/ 0 h 1427"/>
                <a:gd name="T8" fmla="*/ 0 w 84"/>
                <a:gd name="T9" fmla="*/ 178 h 1427"/>
                <a:gd name="T10" fmla="*/ 0 w 84"/>
                <a:gd name="T11" fmla="*/ 178 h 142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4" h="1427">
                  <a:moveTo>
                    <a:pt x="0" y="1427"/>
                  </a:moveTo>
                  <a:lnTo>
                    <a:pt x="84" y="1427"/>
                  </a:lnTo>
                  <a:lnTo>
                    <a:pt x="84" y="0"/>
                  </a:lnTo>
                  <a:lnTo>
                    <a:pt x="0" y="0"/>
                  </a:lnTo>
                  <a:lnTo>
                    <a:pt x="0" y="14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2" name="Freeform 97">
              <a:extLst>
                <a:ext uri="{FF2B5EF4-FFF2-40B4-BE49-F238E27FC236}">
                  <a16:creationId xmlns:a16="http://schemas.microsoft.com/office/drawing/2014/main" xmlns="" id="{3DF67CC9-D4A5-0E4F-9A05-72E32158D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380"/>
              <a:ext cx="345" cy="40"/>
            </a:xfrm>
            <a:custGeom>
              <a:avLst/>
              <a:gdLst>
                <a:gd name="T0" fmla="*/ 0 w 689"/>
                <a:gd name="T1" fmla="*/ 10 h 79"/>
                <a:gd name="T2" fmla="*/ 87 w 689"/>
                <a:gd name="T3" fmla="*/ 10 h 79"/>
                <a:gd name="T4" fmla="*/ 87 w 689"/>
                <a:gd name="T5" fmla="*/ 0 h 79"/>
                <a:gd name="T6" fmla="*/ 0 w 689"/>
                <a:gd name="T7" fmla="*/ 1 h 79"/>
                <a:gd name="T8" fmla="*/ 0 w 689"/>
                <a:gd name="T9" fmla="*/ 10 h 79"/>
                <a:gd name="T10" fmla="*/ 0 w 689"/>
                <a:gd name="T11" fmla="*/ 10 h 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89" h="79">
                  <a:moveTo>
                    <a:pt x="0" y="79"/>
                  </a:moveTo>
                  <a:lnTo>
                    <a:pt x="689" y="79"/>
                  </a:lnTo>
                  <a:lnTo>
                    <a:pt x="689" y="0"/>
                  </a:lnTo>
                  <a:lnTo>
                    <a:pt x="0" y="1"/>
                  </a:lnTo>
                  <a:lnTo>
                    <a:pt x="0" y="7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3" name="Freeform 98">
              <a:extLst>
                <a:ext uri="{FF2B5EF4-FFF2-40B4-BE49-F238E27FC236}">
                  <a16:creationId xmlns:a16="http://schemas.microsoft.com/office/drawing/2014/main" xmlns="" id="{6C5E2BFA-8EAD-5545-A902-8F4A6A887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318"/>
              <a:ext cx="347" cy="40"/>
            </a:xfrm>
            <a:custGeom>
              <a:avLst/>
              <a:gdLst>
                <a:gd name="T0" fmla="*/ 0 w 693"/>
                <a:gd name="T1" fmla="*/ 10 h 80"/>
                <a:gd name="T2" fmla="*/ 87 w 693"/>
                <a:gd name="T3" fmla="*/ 10 h 80"/>
                <a:gd name="T4" fmla="*/ 87 w 693"/>
                <a:gd name="T5" fmla="*/ 0 h 80"/>
                <a:gd name="T6" fmla="*/ 0 w 693"/>
                <a:gd name="T7" fmla="*/ 0 h 80"/>
                <a:gd name="T8" fmla="*/ 0 w 693"/>
                <a:gd name="T9" fmla="*/ 10 h 80"/>
                <a:gd name="T10" fmla="*/ 0 w 693"/>
                <a:gd name="T11" fmla="*/ 10 h 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93" h="80">
                  <a:moveTo>
                    <a:pt x="0" y="80"/>
                  </a:moveTo>
                  <a:lnTo>
                    <a:pt x="693" y="80"/>
                  </a:lnTo>
                  <a:lnTo>
                    <a:pt x="693" y="0"/>
                  </a:lnTo>
                  <a:lnTo>
                    <a:pt x="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4" name="Freeform 99">
              <a:extLst>
                <a:ext uri="{FF2B5EF4-FFF2-40B4-BE49-F238E27FC236}">
                  <a16:creationId xmlns:a16="http://schemas.microsoft.com/office/drawing/2014/main" xmlns="" id="{BF6E0886-5350-AB4C-AAE0-14C0E06DB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256"/>
              <a:ext cx="344" cy="39"/>
            </a:xfrm>
            <a:custGeom>
              <a:avLst/>
              <a:gdLst>
                <a:gd name="T0" fmla="*/ 0 w 687"/>
                <a:gd name="T1" fmla="*/ 10 h 78"/>
                <a:gd name="T2" fmla="*/ 86 w 687"/>
                <a:gd name="T3" fmla="*/ 10 h 78"/>
                <a:gd name="T4" fmla="*/ 86 w 687"/>
                <a:gd name="T5" fmla="*/ 0 h 78"/>
                <a:gd name="T6" fmla="*/ 0 w 687"/>
                <a:gd name="T7" fmla="*/ 0 h 78"/>
                <a:gd name="T8" fmla="*/ 0 w 687"/>
                <a:gd name="T9" fmla="*/ 10 h 78"/>
                <a:gd name="T10" fmla="*/ 0 w 687"/>
                <a:gd name="T11" fmla="*/ 10 h 7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87" h="78">
                  <a:moveTo>
                    <a:pt x="0" y="78"/>
                  </a:moveTo>
                  <a:lnTo>
                    <a:pt x="687" y="78"/>
                  </a:lnTo>
                  <a:lnTo>
                    <a:pt x="687" y="0"/>
                  </a:lnTo>
                  <a:lnTo>
                    <a:pt x="0" y="0"/>
                  </a:lnTo>
                  <a:lnTo>
                    <a:pt x="0" y="7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5" name="Freeform 100">
              <a:extLst>
                <a:ext uri="{FF2B5EF4-FFF2-40B4-BE49-F238E27FC236}">
                  <a16:creationId xmlns:a16="http://schemas.microsoft.com/office/drawing/2014/main" xmlns="" id="{95A993BB-8584-6747-A181-914B11100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192"/>
              <a:ext cx="382" cy="42"/>
            </a:xfrm>
            <a:custGeom>
              <a:avLst/>
              <a:gdLst>
                <a:gd name="T0" fmla="*/ 0 w 762"/>
                <a:gd name="T1" fmla="*/ 11 h 84"/>
                <a:gd name="T2" fmla="*/ 95 w 762"/>
                <a:gd name="T3" fmla="*/ 11 h 84"/>
                <a:gd name="T4" fmla="*/ 96 w 762"/>
                <a:gd name="T5" fmla="*/ 0 h 84"/>
                <a:gd name="T6" fmla="*/ 0 w 762"/>
                <a:gd name="T7" fmla="*/ 0 h 84"/>
                <a:gd name="T8" fmla="*/ 0 w 762"/>
                <a:gd name="T9" fmla="*/ 11 h 84"/>
                <a:gd name="T10" fmla="*/ 0 w 762"/>
                <a:gd name="T11" fmla="*/ 11 h 8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62" h="84">
                  <a:moveTo>
                    <a:pt x="0" y="84"/>
                  </a:moveTo>
                  <a:lnTo>
                    <a:pt x="755" y="84"/>
                  </a:lnTo>
                  <a:lnTo>
                    <a:pt x="762" y="0"/>
                  </a:lnTo>
                  <a:lnTo>
                    <a:pt x="0" y="0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6" name="Freeform 101">
              <a:extLst>
                <a:ext uri="{FF2B5EF4-FFF2-40B4-BE49-F238E27FC236}">
                  <a16:creationId xmlns:a16="http://schemas.microsoft.com/office/drawing/2014/main" xmlns="" id="{12A67F5D-8649-AC4F-8191-11E8C6976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131"/>
              <a:ext cx="393" cy="39"/>
            </a:xfrm>
            <a:custGeom>
              <a:avLst/>
              <a:gdLst>
                <a:gd name="T0" fmla="*/ 0 w 784"/>
                <a:gd name="T1" fmla="*/ 10 h 77"/>
                <a:gd name="T2" fmla="*/ 99 w 784"/>
                <a:gd name="T3" fmla="*/ 10 h 77"/>
                <a:gd name="T4" fmla="*/ 97 w 784"/>
                <a:gd name="T5" fmla="*/ 0 h 77"/>
                <a:gd name="T6" fmla="*/ 0 w 784"/>
                <a:gd name="T7" fmla="*/ 0 h 77"/>
                <a:gd name="T8" fmla="*/ 0 w 784"/>
                <a:gd name="T9" fmla="*/ 10 h 77"/>
                <a:gd name="T10" fmla="*/ 0 w 784"/>
                <a:gd name="T11" fmla="*/ 10 h 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84" h="77">
                  <a:moveTo>
                    <a:pt x="0" y="77"/>
                  </a:moveTo>
                  <a:lnTo>
                    <a:pt x="784" y="75"/>
                  </a:lnTo>
                  <a:lnTo>
                    <a:pt x="768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7" name="Freeform 102">
              <a:extLst>
                <a:ext uri="{FF2B5EF4-FFF2-40B4-BE49-F238E27FC236}">
                  <a16:creationId xmlns:a16="http://schemas.microsoft.com/office/drawing/2014/main" xmlns="" id="{0D92FCD7-54D0-9F40-A6A3-F9F794400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6" y="2047"/>
              <a:ext cx="41" cy="373"/>
            </a:xfrm>
            <a:custGeom>
              <a:avLst/>
              <a:gdLst>
                <a:gd name="T0" fmla="*/ 0 w 81"/>
                <a:gd name="T1" fmla="*/ 94 h 745"/>
                <a:gd name="T2" fmla="*/ 11 w 81"/>
                <a:gd name="T3" fmla="*/ 94 h 745"/>
                <a:gd name="T4" fmla="*/ 11 w 81"/>
                <a:gd name="T5" fmla="*/ 0 h 745"/>
                <a:gd name="T6" fmla="*/ 0 w 81"/>
                <a:gd name="T7" fmla="*/ 0 h 745"/>
                <a:gd name="T8" fmla="*/ 0 w 81"/>
                <a:gd name="T9" fmla="*/ 94 h 745"/>
                <a:gd name="T10" fmla="*/ 0 w 81"/>
                <a:gd name="T11" fmla="*/ 94 h 74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1" h="745">
                  <a:moveTo>
                    <a:pt x="0" y="745"/>
                  </a:moveTo>
                  <a:lnTo>
                    <a:pt x="81" y="745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74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8" name="Freeform 103">
              <a:extLst>
                <a:ext uri="{FF2B5EF4-FFF2-40B4-BE49-F238E27FC236}">
                  <a16:creationId xmlns:a16="http://schemas.microsoft.com/office/drawing/2014/main" xmlns="" id="{A41DF991-2662-D44F-918A-4AADA7876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2" y="1759"/>
              <a:ext cx="207" cy="84"/>
            </a:xfrm>
            <a:custGeom>
              <a:avLst/>
              <a:gdLst>
                <a:gd name="T0" fmla="*/ 0 w 416"/>
                <a:gd name="T1" fmla="*/ 5 h 166"/>
                <a:gd name="T2" fmla="*/ 2 w 416"/>
                <a:gd name="T3" fmla="*/ 5 h 166"/>
                <a:gd name="T4" fmla="*/ 7 w 416"/>
                <a:gd name="T5" fmla="*/ 3 h 166"/>
                <a:gd name="T6" fmla="*/ 15 w 416"/>
                <a:gd name="T7" fmla="*/ 1 h 166"/>
                <a:gd name="T8" fmla="*/ 25 w 416"/>
                <a:gd name="T9" fmla="*/ 0 h 166"/>
                <a:gd name="T10" fmla="*/ 35 w 416"/>
                <a:gd name="T11" fmla="*/ 3 h 166"/>
                <a:gd name="T12" fmla="*/ 40 w 416"/>
                <a:gd name="T13" fmla="*/ 5 h 166"/>
                <a:gd name="T14" fmla="*/ 44 w 416"/>
                <a:gd name="T15" fmla="*/ 7 h 166"/>
                <a:gd name="T16" fmla="*/ 47 w 416"/>
                <a:gd name="T17" fmla="*/ 10 h 166"/>
                <a:gd name="T18" fmla="*/ 49 w 416"/>
                <a:gd name="T19" fmla="*/ 12 h 166"/>
                <a:gd name="T20" fmla="*/ 51 w 416"/>
                <a:gd name="T21" fmla="*/ 14 h 166"/>
                <a:gd name="T22" fmla="*/ 47 w 416"/>
                <a:gd name="T23" fmla="*/ 22 h 166"/>
                <a:gd name="T24" fmla="*/ 46 w 416"/>
                <a:gd name="T25" fmla="*/ 19 h 166"/>
                <a:gd name="T26" fmla="*/ 44 w 416"/>
                <a:gd name="T27" fmla="*/ 17 h 166"/>
                <a:gd name="T28" fmla="*/ 41 w 416"/>
                <a:gd name="T29" fmla="*/ 15 h 166"/>
                <a:gd name="T30" fmla="*/ 37 w 416"/>
                <a:gd name="T31" fmla="*/ 12 h 166"/>
                <a:gd name="T32" fmla="*/ 34 w 416"/>
                <a:gd name="T33" fmla="*/ 10 h 166"/>
                <a:gd name="T34" fmla="*/ 29 w 416"/>
                <a:gd name="T35" fmla="*/ 8 h 166"/>
                <a:gd name="T36" fmla="*/ 24 w 416"/>
                <a:gd name="T37" fmla="*/ 7 h 166"/>
                <a:gd name="T38" fmla="*/ 14 w 416"/>
                <a:gd name="T39" fmla="*/ 8 h 166"/>
                <a:gd name="T40" fmla="*/ 7 w 416"/>
                <a:gd name="T41" fmla="*/ 10 h 166"/>
                <a:gd name="T42" fmla="*/ 3 w 416"/>
                <a:gd name="T43" fmla="*/ 13 h 166"/>
                <a:gd name="T44" fmla="*/ 1 w 416"/>
                <a:gd name="T45" fmla="*/ 14 h 166"/>
                <a:gd name="T46" fmla="*/ 0 w 416"/>
                <a:gd name="T47" fmla="*/ 5 h 166"/>
                <a:gd name="T48" fmla="*/ 0 w 416"/>
                <a:gd name="T49" fmla="*/ 5 h 16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16" h="166">
                  <a:moveTo>
                    <a:pt x="0" y="39"/>
                  </a:moveTo>
                  <a:lnTo>
                    <a:pt x="16" y="33"/>
                  </a:lnTo>
                  <a:lnTo>
                    <a:pt x="58" y="17"/>
                  </a:lnTo>
                  <a:lnTo>
                    <a:pt x="123" y="3"/>
                  </a:lnTo>
                  <a:lnTo>
                    <a:pt x="205" y="0"/>
                  </a:lnTo>
                  <a:lnTo>
                    <a:pt x="288" y="18"/>
                  </a:lnTo>
                  <a:lnTo>
                    <a:pt x="325" y="36"/>
                  </a:lnTo>
                  <a:lnTo>
                    <a:pt x="355" y="55"/>
                  </a:lnTo>
                  <a:lnTo>
                    <a:pt x="381" y="73"/>
                  </a:lnTo>
                  <a:lnTo>
                    <a:pt x="400" y="91"/>
                  </a:lnTo>
                  <a:lnTo>
                    <a:pt x="416" y="107"/>
                  </a:lnTo>
                  <a:lnTo>
                    <a:pt x="383" y="166"/>
                  </a:lnTo>
                  <a:lnTo>
                    <a:pt x="370" y="150"/>
                  </a:lnTo>
                  <a:lnTo>
                    <a:pt x="354" y="133"/>
                  </a:lnTo>
                  <a:lnTo>
                    <a:pt x="332" y="113"/>
                  </a:lnTo>
                  <a:lnTo>
                    <a:pt x="304" y="92"/>
                  </a:lnTo>
                  <a:lnTo>
                    <a:pt x="273" y="73"/>
                  </a:lnTo>
                  <a:lnTo>
                    <a:pt x="235" y="62"/>
                  </a:lnTo>
                  <a:lnTo>
                    <a:pt x="194" y="55"/>
                  </a:lnTo>
                  <a:lnTo>
                    <a:pt x="118" y="60"/>
                  </a:lnTo>
                  <a:lnTo>
                    <a:pt x="60" y="78"/>
                  </a:lnTo>
                  <a:lnTo>
                    <a:pt x="25" y="98"/>
                  </a:lnTo>
                  <a:lnTo>
                    <a:pt x="13" y="107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9" name="Freeform 104">
              <a:extLst>
                <a:ext uri="{FF2B5EF4-FFF2-40B4-BE49-F238E27FC236}">
                  <a16:creationId xmlns:a16="http://schemas.microsoft.com/office/drawing/2014/main" xmlns="" id="{E03A3770-966D-094F-B549-39998BFF5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1" y="1637"/>
              <a:ext cx="602" cy="315"/>
            </a:xfrm>
            <a:custGeom>
              <a:avLst/>
              <a:gdLst>
                <a:gd name="T0" fmla="*/ 0 w 1202"/>
                <a:gd name="T1" fmla="*/ 76 h 630"/>
                <a:gd name="T2" fmla="*/ 3 w 1202"/>
                <a:gd name="T3" fmla="*/ 70 h 630"/>
                <a:gd name="T4" fmla="*/ 6 w 1202"/>
                <a:gd name="T5" fmla="*/ 64 h 630"/>
                <a:gd name="T6" fmla="*/ 10 w 1202"/>
                <a:gd name="T7" fmla="*/ 56 h 630"/>
                <a:gd name="T8" fmla="*/ 15 w 1202"/>
                <a:gd name="T9" fmla="*/ 48 h 630"/>
                <a:gd name="T10" fmla="*/ 18 w 1202"/>
                <a:gd name="T11" fmla="*/ 44 h 630"/>
                <a:gd name="T12" fmla="*/ 27 w 1202"/>
                <a:gd name="T13" fmla="*/ 35 h 630"/>
                <a:gd name="T14" fmla="*/ 29 w 1202"/>
                <a:gd name="T15" fmla="*/ 33 h 630"/>
                <a:gd name="T16" fmla="*/ 33 w 1202"/>
                <a:gd name="T17" fmla="*/ 30 h 630"/>
                <a:gd name="T18" fmla="*/ 38 w 1202"/>
                <a:gd name="T19" fmla="*/ 27 h 630"/>
                <a:gd name="T20" fmla="*/ 43 w 1202"/>
                <a:gd name="T21" fmla="*/ 25 h 630"/>
                <a:gd name="T22" fmla="*/ 47 w 1202"/>
                <a:gd name="T23" fmla="*/ 24 h 630"/>
                <a:gd name="T24" fmla="*/ 56 w 1202"/>
                <a:gd name="T25" fmla="*/ 22 h 630"/>
                <a:gd name="T26" fmla="*/ 71 w 1202"/>
                <a:gd name="T27" fmla="*/ 22 h 630"/>
                <a:gd name="T28" fmla="*/ 81 w 1202"/>
                <a:gd name="T29" fmla="*/ 24 h 630"/>
                <a:gd name="T30" fmla="*/ 85 w 1202"/>
                <a:gd name="T31" fmla="*/ 25 h 630"/>
                <a:gd name="T32" fmla="*/ 86 w 1202"/>
                <a:gd name="T33" fmla="*/ 22 h 630"/>
                <a:gd name="T34" fmla="*/ 91 w 1202"/>
                <a:gd name="T35" fmla="*/ 15 h 630"/>
                <a:gd name="T36" fmla="*/ 99 w 1202"/>
                <a:gd name="T37" fmla="*/ 7 h 630"/>
                <a:gd name="T38" fmla="*/ 101 w 1202"/>
                <a:gd name="T39" fmla="*/ 6 h 630"/>
                <a:gd name="T40" fmla="*/ 104 w 1202"/>
                <a:gd name="T41" fmla="*/ 4 h 630"/>
                <a:gd name="T42" fmla="*/ 110 w 1202"/>
                <a:gd name="T43" fmla="*/ 2 h 630"/>
                <a:gd name="T44" fmla="*/ 123 w 1202"/>
                <a:gd name="T45" fmla="*/ 0 h 630"/>
                <a:gd name="T46" fmla="*/ 135 w 1202"/>
                <a:gd name="T47" fmla="*/ 4 h 630"/>
                <a:gd name="T48" fmla="*/ 139 w 1202"/>
                <a:gd name="T49" fmla="*/ 6 h 630"/>
                <a:gd name="T50" fmla="*/ 143 w 1202"/>
                <a:gd name="T51" fmla="*/ 9 h 630"/>
                <a:gd name="T52" fmla="*/ 148 w 1202"/>
                <a:gd name="T53" fmla="*/ 15 h 630"/>
                <a:gd name="T54" fmla="*/ 151 w 1202"/>
                <a:gd name="T55" fmla="*/ 29 h 630"/>
                <a:gd name="T56" fmla="*/ 143 w 1202"/>
                <a:gd name="T57" fmla="*/ 29 h 630"/>
                <a:gd name="T58" fmla="*/ 142 w 1202"/>
                <a:gd name="T59" fmla="*/ 25 h 630"/>
                <a:gd name="T60" fmla="*/ 141 w 1202"/>
                <a:gd name="T61" fmla="*/ 22 h 630"/>
                <a:gd name="T62" fmla="*/ 139 w 1202"/>
                <a:gd name="T63" fmla="*/ 17 h 630"/>
                <a:gd name="T64" fmla="*/ 137 w 1202"/>
                <a:gd name="T65" fmla="*/ 15 h 630"/>
                <a:gd name="T66" fmla="*/ 136 w 1202"/>
                <a:gd name="T67" fmla="*/ 13 h 630"/>
                <a:gd name="T68" fmla="*/ 133 w 1202"/>
                <a:gd name="T69" fmla="*/ 12 h 630"/>
                <a:gd name="T70" fmla="*/ 131 w 1202"/>
                <a:gd name="T71" fmla="*/ 10 h 630"/>
                <a:gd name="T72" fmla="*/ 125 w 1202"/>
                <a:gd name="T73" fmla="*/ 8 h 630"/>
                <a:gd name="T74" fmla="*/ 117 w 1202"/>
                <a:gd name="T75" fmla="*/ 8 h 630"/>
                <a:gd name="T76" fmla="*/ 109 w 1202"/>
                <a:gd name="T77" fmla="*/ 10 h 630"/>
                <a:gd name="T78" fmla="*/ 103 w 1202"/>
                <a:gd name="T79" fmla="*/ 14 h 630"/>
                <a:gd name="T80" fmla="*/ 98 w 1202"/>
                <a:gd name="T81" fmla="*/ 19 h 630"/>
                <a:gd name="T82" fmla="*/ 95 w 1202"/>
                <a:gd name="T83" fmla="*/ 24 h 630"/>
                <a:gd name="T84" fmla="*/ 91 w 1202"/>
                <a:gd name="T85" fmla="*/ 37 h 630"/>
                <a:gd name="T86" fmla="*/ 87 w 1202"/>
                <a:gd name="T87" fmla="*/ 34 h 630"/>
                <a:gd name="T88" fmla="*/ 82 w 1202"/>
                <a:gd name="T89" fmla="*/ 32 h 630"/>
                <a:gd name="T90" fmla="*/ 76 w 1202"/>
                <a:gd name="T91" fmla="*/ 30 h 630"/>
                <a:gd name="T92" fmla="*/ 69 w 1202"/>
                <a:gd name="T93" fmla="*/ 28 h 630"/>
                <a:gd name="T94" fmla="*/ 60 w 1202"/>
                <a:gd name="T95" fmla="*/ 28 h 630"/>
                <a:gd name="T96" fmla="*/ 51 w 1202"/>
                <a:gd name="T97" fmla="*/ 30 h 630"/>
                <a:gd name="T98" fmla="*/ 42 w 1202"/>
                <a:gd name="T99" fmla="*/ 34 h 630"/>
                <a:gd name="T100" fmla="*/ 37 w 1202"/>
                <a:gd name="T101" fmla="*/ 37 h 630"/>
                <a:gd name="T102" fmla="*/ 33 w 1202"/>
                <a:gd name="T103" fmla="*/ 40 h 630"/>
                <a:gd name="T104" fmla="*/ 29 w 1202"/>
                <a:gd name="T105" fmla="*/ 43 h 630"/>
                <a:gd name="T106" fmla="*/ 25 w 1202"/>
                <a:gd name="T107" fmla="*/ 47 h 630"/>
                <a:gd name="T108" fmla="*/ 22 w 1202"/>
                <a:gd name="T109" fmla="*/ 51 h 630"/>
                <a:gd name="T110" fmla="*/ 19 w 1202"/>
                <a:gd name="T111" fmla="*/ 54 h 630"/>
                <a:gd name="T112" fmla="*/ 14 w 1202"/>
                <a:gd name="T113" fmla="*/ 62 h 630"/>
                <a:gd name="T114" fmla="*/ 9 w 1202"/>
                <a:gd name="T115" fmla="*/ 74 h 630"/>
                <a:gd name="T116" fmla="*/ 7 w 1202"/>
                <a:gd name="T117" fmla="*/ 79 h 630"/>
                <a:gd name="T118" fmla="*/ 0 w 1202"/>
                <a:gd name="T119" fmla="*/ 76 h 630"/>
                <a:gd name="T120" fmla="*/ 0 w 1202"/>
                <a:gd name="T121" fmla="*/ 76 h 63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202" h="630">
                  <a:moveTo>
                    <a:pt x="0" y="601"/>
                  </a:moveTo>
                  <a:lnTo>
                    <a:pt x="17" y="554"/>
                  </a:lnTo>
                  <a:lnTo>
                    <a:pt x="42" y="505"/>
                  </a:lnTo>
                  <a:lnTo>
                    <a:pt x="75" y="447"/>
                  </a:lnTo>
                  <a:lnTo>
                    <a:pt x="117" y="382"/>
                  </a:lnTo>
                  <a:lnTo>
                    <a:pt x="141" y="350"/>
                  </a:lnTo>
                  <a:lnTo>
                    <a:pt x="214" y="275"/>
                  </a:lnTo>
                  <a:lnTo>
                    <a:pt x="228" y="262"/>
                  </a:lnTo>
                  <a:lnTo>
                    <a:pt x="263" y="236"/>
                  </a:lnTo>
                  <a:lnTo>
                    <a:pt x="299" y="216"/>
                  </a:lnTo>
                  <a:lnTo>
                    <a:pt x="337" y="198"/>
                  </a:lnTo>
                  <a:lnTo>
                    <a:pt x="373" y="185"/>
                  </a:lnTo>
                  <a:lnTo>
                    <a:pt x="442" y="169"/>
                  </a:lnTo>
                  <a:lnTo>
                    <a:pt x="563" y="169"/>
                  </a:lnTo>
                  <a:lnTo>
                    <a:pt x="644" y="187"/>
                  </a:lnTo>
                  <a:lnTo>
                    <a:pt x="674" y="200"/>
                  </a:lnTo>
                  <a:lnTo>
                    <a:pt x="687" y="175"/>
                  </a:lnTo>
                  <a:lnTo>
                    <a:pt x="723" y="120"/>
                  </a:lnTo>
                  <a:lnTo>
                    <a:pt x="784" y="56"/>
                  </a:lnTo>
                  <a:lnTo>
                    <a:pt x="806" y="42"/>
                  </a:lnTo>
                  <a:lnTo>
                    <a:pt x="826" y="29"/>
                  </a:lnTo>
                  <a:lnTo>
                    <a:pt x="877" y="9"/>
                  </a:lnTo>
                  <a:lnTo>
                    <a:pt x="982" y="0"/>
                  </a:lnTo>
                  <a:lnTo>
                    <a:pt x="1073" y="26"/>
                  </a:lnTo>
                  <a:lnTo>
                    <a:pt x="1110" y="46"/>
                  </a:lnTo>
                  <a:lnTo>
                    <a:pt x="1142" y="71"/>
                  </a:lnTo>
                  <a:lnTo>
                    <a:pt x="1176" y="120"/>
                  </a:lnTo>
                  <a:lnTo>
                    <a:pt x="1202" y="227"/>
                  </a:lnTo>
                  <a:lnTo>
                    <a:pt x="1142" y="227"/>
                  </a:lnTo>
                  <a:lnTo>
                    <a:pt x="1134" y="198"/>
                  </a:lnTo>
                  <a:lnTo>
                    <a:pt x="1124" y="169"/>
                  </a:lnTo>
                  <a:lnTo>
                    <a:pt x="1108" y="136"/>
                  </a:lnTo>
                  <a:lnTo>
                    <a:pt x="1094" y="120"/>
                  </a:lnTo>
                  <a:lnTo>
                    <a:pt x="1081" y="104"/>
                  </a:lnTo>
                  <a:lnTo>
                    <a:pt x="1063" y="90"/>
                  </a:lnTo>
                  <a:lnTo>
                    <a:pt x="1043" y="78"/>
                  </a:lnTo>
                  <a:lnTo>
                    <a:pt x="994" y="64"/>
                  </a:lnTo>
                  <a:lnTo>
                    <a:pt x="929" y="64"/>
                  </a:lnTo>
                  <a:lnTo>
                    <a:pt x="865" y="80"/>
                  </a:lnTo>
                  <a:lnTo>
                    <a:pt x="816" y="109"/>
                  </a:lnTo>
                  <a:lnTo>
                    <a:pt x="780" y="145"/>
                  </a:lnTo>
                  <a:lnTo>
                    <a:pt x="754" y="185"/>
                  </a:lnTo>
                  <a:lnTo>
                    <a:pt x="720" y="289"/>
                  </a:lnTo>
                  <a:lnTo>
                    <a:pt x="688" y="271"/>
                  </a:lnTo>
                  <a:lnTo>
                    <a:pt x="651" y="252"/>
                  </a:lnTo>
                  <a:lnTo>
                    <a:pt x="605" y="236"/>
                  </a:lnTo>
                  <a:lnTo>
                    <a:pt x="547" y="224"/>
                  </a:lnTo>
                  <a:lnTo>
                    <a:pt x="480" y="223"/>
                  </a:lnTo>
                  <a:lnTo>
                    <a:pt x="408" y="236"/>
                  </a:lnTo>
                  <a:lnTo>
                    <a:pt x="330" y="266"/>
                  </a:lnTo>
                  <a:lnTo>
                    <a:pt x="292" y="289"/>
                  </a:lnTo>
                  <a:lnTo>
                    <a:pt x="257" y="314"/>
                  </a:lnTo>
                  <a:lnTo>
                    <a:pt x="227" y="343"/>
                  </a:lnTo>
                  <a:lnTo>
                    <a:pt x="198" y="371"/>
                  </a:lnTo>
                  <a:lnTo>
                    <a:pt x="172" y="401"/>
                  </a:lnTo>
                  <a:lnTo>
                    <a:pt x="150" y="431"/>
                  </a:lnTo>
                  <a:lnTo>
                    <a:pt x="112" y="491"/>
                  </a:lnTo>
                  <a:lnTo>
                    <a:pt x="66" y="589"/>
                  </a:lnTo>
                  <a:lnTo>
                    <a:pt x="53" y="630"/>
                  </a:lnTo>
                  <a:lnTo>
                    <a:pt x="0" y="6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0" name="Freeform 105">
              <a:extLst>
                <a:ext uri="{FF2B5EF4-FFF2-40B4-BE49-F238E27FC236}">
                  <a16:creationId xmlns:a16="http://schemas.microsoft.com/office/drawing/2014/main" xmlns="" id="{FFDA76D7-A789-344B-B1DA-850A3D774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7" y="1594"/>
              <a:ext cx="385" cy="126"/>
            </a:xfrm>
            <a:custGeom>
              <a:avLst/>
              <a:gdLst>
                <a:gd name="T0" fmla="*/ 0 w 770"/>
                <a:gd name="T1" fmla="*/ 24 h 251"/>
                <a:gd name="T2" fmla="*/ 6 w 770"/>
                <a:gd name="T3" fmla="*/ 18 h 251"/>
                <a:gd name="T4" fmla="*/ 13 w 770"/>
                <a:gd name="T5" fmla="*/ 12 h 251"/>
                <a:gd name="T6" fmla="*/ 17 w 770"/>
                <a:gd name="T7" fmla="*/ 10 h 251"/>
                <a:gd name="T8" fmla="*/ 20 w 770"/>
                <a:gd name="T9" fmla="*/ 8 h 251"/>
                <a:gd name="T10" fmla="*/ 24 w 770"/>
                <a:gd name="T11" fmla="*/ 6 h 251"/>
                <a:gd name="T12" fmla="*/ 28 w 770"/>
                <a:gd name="T13" fmla="*/ 4 h 251"/>
                <a:gd name="T14" fmla="*/ 33 w 770"/>
                <a:gd name="T15" fmla="*/ 2 h 251"/>
                <a:gd name="T16" fmla="*/ 38 w 770"/>
                <a:gd name="T17" fmla="*/ 1 h 251"/>
                <a:gd name="T18" fmla="*/ 49 w 770"/>
                <a:gd name="T19" fmla="*/ 0 h 251"/>
                <a:gd name="T20" fmla="*/ 59 w 770"/>
                <a:gd name="T21" fmla="*/ 1 h 251"/>
                <a:gd name="T22" fmla="*/ 69 w 770"/>
                <a:gd name="T23" fmla="*/ 4 h 251"/>
                <a:gd name="T24" fmla="*/ 77 w 770"/>
                <a:gd name="T25" fmla="*/ 8 h 251"/>
                <a:gd name="T26" fmla="*/ 81 w 770"/>
                <a:gd name="T27" fmla="*/ 10 h 251"/>
                <a:gd name="T28" fmla="*/ 84 w 770"/>
                <a:gd name="T29" fmla="*/ 12 h 251"/>
                <a:gd name="T30" fmla="*/ 87 w 770"/>
                <a:gd name="T31" fmla="*/ 14 h 251"/>
                <a:gd name="T32" fmla="*/ 89 w 770"/>
                <a:gd name="T33" fmla="*/ 16 h 251"/>
                <a:gd name="T34" fmla="*/ 97 w 770"/>
                <a:gd name="T35" fmla="*/ 24 h 251"/>
                <a:gd name="T36" fmla="*/ 89 w 770"/>
                <a:gd name="T37" fmla="*/ 27 h 251"/>
                <a:gd name="T38" fmla="*/ 88 w 770"/>
                <a:gd name="T39" fmla="*/ 26 h 251"/>
                <a:gd name="T40" fmla="*/ 86 w 770"/>
                <a:gd name="T41" fmla="*/ 23 h 251"/>
                <a:gd name="T42" fmla="*/ 82 w 770"/>
                <a:gd name="T43" fmla="*/ 20 h 251"/>
                <a:gd name="T44" fmla="*/ 71 w 770"/>
                <a:gd name="T45" fmla="*/ 13 h 251"/>
                <a:gd name="T46" fmla="*/ 68 w 770"/>
                <a:gd name="T47" fmla="*/ 11 h 251"/>
                <a:gd name="T48" fmla="*/ 64 w 770"/>
                <a:gd name="T49" fmla="*/ 9 h 251"/>
                <a:gd name="T50" fmla="*/ 56 w 770"/>
                <a:gd name="T51" fmla="*/ 7 h 251"/>
                <a:gd name="T52" fmla="*/ 48 w 770"/>
                <a:gd name="T53" fmla="*/ 7 h 251"/>
                <a:gd name="T54" fmla="*/ 39 w 770"/>
                <a:gd name="T55" fmla="*/ 9 h 251"/>
                <a:gd name="T56" fmla="*/ 32 w 770"/>
                <a:gd name="T57" fmla="*/ 11 h 251"/>
                <a:gd name="T58" fmla="*/ 25 w 770"/>
                <a:gd name="T59" fmla="*/ 15 h 251"/>
                <a:gd name="T60" fmla="*/ 21 w 770"/>
                <a:gd name="T61" fmla="*/ 18 h 251"/>
                <a:gd name="T62" fmla="*/ 11 w 770"/>
                <a:gd name="T63" fmla="*/ 26 h 251"/>
                <a:gd name="T64" fmla="*/ 7 w 770"/>
                <a:gd name="T65" fmla="*/ 32 h 251"/>
                <a:gd name="T66" fmla="*/ 0 w 770"/>
                <a:gd name="T67" fmla="*/ 24 h 251"/>
                <a:gd name="T68" fmla="*/ 0 w 770"/>
                <a:gd name="T69" fmla="*/ 24 h 25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770" h="251">
                  <a:moveTo>
                    <a:pt x="0" y="188"/>
                  </a:moveTo>
                  <a:lnTo>
                    <a:pt x="41" y="144"/>
                  </a:lnTo>
                  <a:lnTo>
                    <a:pt x="101" y="92"/>
                  </a:lnTo>
                  <a:lnTo>
                    <a:pt x="129" y="76"/>
                  </a:lnTo>
                  <a:lnTo>
                    <a:pt x="156" y="59"/>
                  </a:lnTo>
                  <a:lnTo>
                    <a:pt x="190" y="43"/>
                  </a:lnTo>
                  <a:lnTo>
                    <a:pt x="223" y="28"/>
                  </a:lnTo>
                  <a:lnTo>
                    <a:pt x="261" y="15"/>
                  </a:lnTo>
                  <a:lnTo>
                    <a:pt x="298" y="7"/>
                  </a:lnTo>
                  <a:lnTo>
                    <a:pt x="385" y="0"/>
                  </a:lnTo>
                  <a:lnTo>
                    <a:pt x="471" y="7"/>
                  </a:lnTo>
                  <a:lnTo>
                    <a:pt x="547" y="28"/>
                  </a:lnTo>
                  <a:lnTo>
                    <a:pt x="612" y="59"/>
                  </a:lnTo>
                  <a:lnTo>
                    <a:pt x="641" y="76"/>
                  </a:lnTo>
                  <a:lnTo>
                    <a:pt x="667" y="92"/>
                  </a:lnTo>
                  <a:lnTo>
                    <a:pt x="691" y="111"/>
                  </a:lnTo>
                  <a:lnTo>
                    <a:pt x="711" y="128"/>
                  </a:lnTo>
                  <a:lnTo>
                    <a:pt x="770" y="188"/>
                  </a:lnTo>
                  <a:lnTo>
                    <a:pt x="708" y="211"/>
                  </a:lnTo>
                  <a:lnTo>
                    <a:pt x="701" y="204"/>
                  </a:lnTo>
                  <a:lnTo>
                    <a:pt x="683" y="183"/>
                  </a:lnTo>
                  <a:lnTo>
                    <a:pt x="654" y="157"/>
                  </a:lnTo>
                  <a:lnTo>
                    <a:pt x="565" y="97"/>
                  </a:lnTo>
                  <a:lnTo>
                    <a:pt x="539" y="83"/>
                  </a:lnTo>
                  <a:lnTo>
                    <a:pt x="510" y="72"/>
                  </a:lnTo>
                  <a:lnTo>
                    <a:pt x="447" y="56"/>
                  </a:lnTo>
                  <a:lnTo>
                    <a:pt x="379" y="53"/>
                  </a:lnTo>
                  <a:lnTo>
                    <a:pt x="311" y="65"/>
                  </a:lnTo>
                  <a:lnTo>
                    <a:pt x="249" y="88"/>
                  </a:lnTo>
                  <a:lnTo>
                    <a:pt x="193" y="120"/>
                  </a:lnTo>
                  <a:lnTo>
                    <a:pt x="168" y="138"/>
                  </a:lnTo>
                  <a:lnTo>
                    <a:pt x="88" y="208"/>
                  </a:lnTo>
                  <a:lnTo>
                    <a:pt x="49" y="251"/>
                  </a:lnTo>
                  <a:lnTo>
                    <a:pt x="0" y="18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1" name="Freeform 106">
              <a:extLst>
                <a:ext uri="{FF2B5EF4-FFF2-40B4-BE49-F238E27FC236}">
                  <a16:creationId xmlns:a16="http://schemas.microsoft.com/office/drawing/2014/main" xmlns="" id="{D6DFB031-C21B-B441-9E25-277CB0712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6" y="1698"/>
              <a:ext cx="346" cy="117"/>
            </a:xfrm>
            <a:custGeom>
              <a:avLst/>
              <a:gdLst>
                <a:gd name="T0" fmla="*/ 0 w 692"/>
                <a:gd name="T1" fmla="*/ 18 h 233"/>
                <a:gd name="T2" fmla="*/ 4 w 692"/>
                <a:gd name="T3" fmla="*/ 16 h 233"/>
                <a:gd name="T4" fmla="*/ 8 w 692"/>
                <a:gd name="T5" fmla="*/ 13 h 233"/>
                <a:gd name="T6" fmla="*/ 13 w 692"/>
                <a:gd name="T7" fmla="*/ 10 h 233"/>
                <a:gd name="T8" fmla="*/ 16 w 692"/>
                <a:gd name="T9" fmla="*/ 8 h 233"/>
                <a:gd name="T10" fmla="*/ 20 w 692"/>
                <a:gd name="T11" fmla="*/ 7 h 233"/>
                <a:gd name="T12" fmla="*/ 28 w 692"/>
                <a:gd name="T13" fmla="*/ 4 h 233"/>
                <a:gd name="T14" fmla="*/ 36 w 692"/>
                <a:gd name="T15" fmla="*/ 2 h 233"/>
                <a:gd name="T16" fmla="*/ 45 w 692"/>
                <a:gd name="T17" fmla="*/ 0 h 233"/>
                <a:gd name="T18" fmla="*/ 62 w 692"/>
                <a:gd name="T19" fmla="*/ 3 h 233"/>
                <a:gd name="T20" fmla="*/ 70 w 692"/>
                <a:gd name="T21" fmla="*/ 5 h 233"/>
                <a:gd name="T22" fmla="*/ 76 w 692"/>
                <a:gd name="T23" fmla="*/ 8 h 233"/>
                <a:gd name="T24" fmla="*/ 80 w 692"/>
                <a:gd name="T25" fmla="*/ 11 h 233"/>
                <a:gd name="T26" fmla="*/ 84 w 692"/>
                <a:gd name="T27" fmla="*/ 14 h 233"/>
                <a:gd name="T28" fmla="*/ 87 w 692"/>
                <a:gd name="T29" fmla="*/ 17 h 233"/>
                <a:gd name="T30" fmla="*/ 85 w 692"/>
                <a:gd name="T31" fmla="*/ 24 h 233"/>
                <a:gd name="T32" fmla="*/ 82 w 692"/>
                <a:gd name="T33" fmla="*/ 21 h 233"/>
                <a:gd name="T34" fmla="*/ 79 w 692"/>
                <a:gd name="T35" fmla="*/ 18 h 233"/>
                <a:gd name="T36" fmla="*/ 77 w 692"/>
                <a:gd name="T37" fmla="*/ 17 h 233"/>
                <a:gd name="T38" fmla="*/ 75 w 692"/>
                <a:gd name="T39" fmla="*/ 15 h 233"/>
                <a:gd name="T40" fmla="*/ 72 w 692"/>
                <a:gd name="T41" fmla="*/ 13 h 233"/>
                <a:gd name="T42" fmla="*/ 69 w 692"/>
                <a:gd name="T43" fmla="*/ 12 h 233"/>
                <a:gd name="T44" fmla="*/ 62 w 692"/>
                <a:gd name="T45" fmla="*/ 9 h 233"/>
                <a:gd name="T46" fmla="*/ 54 w 692"/>
                <a:gd name="T47" fmla="*/ 7 h 233"/>
                <a:gd name="T48" fmla="*/ 44 w 692"/>
                <a:gd name="T49" fmla="*/ 7 h 233"/>
                <a:gd name="T50" fmla="*/ 26 w 692"/>
                <a:gd name="T51" fmla="*/ 11 h 233"/>
                <a:gd name="T52" fmla="*/ 18 w 692"/>
                <a:gd name="T53" fmla="*/ 15 h 233"/>
                <a:gd name="T54" fmla="*/ 12 w 692"/>
                <a:gd name="T55" fmla="*/ 19 h 233"/>
                <a:gd name="T56" fmla="*/ 9 w 692"/>
                <a:gd name="T57" fmla="*/ 21 h 233"/>
                <a:gd name="T58" fmla="*/ 7 w 692"/>
                <a:gd name="T59" fmla="*/ 23 h 233"/>
                <a:gd name="T60" fmla="*/ 4 w 692"/>
                <a:gd name="T61" fmla="*/ 26 h 233"/>
                <a:gd name="T62" fmla="*/ 1 w 692"/>
                <a:gd name="T63" fmla="*/ 30 h 233"/>
                <a:gd name="T64" fmla="*/ 0 w 692"/>
                <a:gd name="T65" fmla="*/ 18 h 233"/>
                <a:gd name="T66" fmla="*/ 0 w 692"/>
                <a:gd name="T67" fmla="*/ 18 h 23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692" h="233">
                  <a:moveTo>
                    <a:pt x="0" y="143"/>
                  </a:moveTo>
                  <a:lnTo>
                    <a:pt x="28" y="123"/>
                  </a:lnTo>
                  <a:lnTo>
                    <a:pt x="59" y="100"/>
                  </a:lnTo>
                  <a:lnTo>
                    <a:pt x="103" y="75"/>
                  </a:lnTo>
                  <a:lnTo>
                    <a:pt x="127" y="61"/>
                  </a:lnTo>
                  <a:lnTo>
                    <a:pt x="155" y="49"/>
                  </a:lnTo>
                  <a:lnTo>
                    <a:pt x="217" y="26"/>
                  </a:lnTo>
                  <a:lnTo>
                    <a:pt x="284" y="9"/>
                  </a:lnTo>
                  <a:lnTo>
                    <a:pt x="358" y="0"/>
                  </a:lnTo>
                  <a:lnTo>
                    <a:pt x="495" y="17"/>
                  </a:lnTo>
                  <a:lnTo>
                    <a:pt x="553" y="38"/>
                  </a:lnTo>
                  <a:lnTo>
                    <a:pt x="601" y="61"/>
                  </a:lnTo>
                  <a:lnTo>
                    <a:pt x="640" y="87"/>
                  </a:lnTo>
                  <a:lnTo>
                    <a:pt x="669" y="109"/>
                  </a:lnTo>
                  <a:lnTo>
                    <a:pt x="692" y="130"/>
                  </a:lnTo>
                  <a:lnTo>
                    <a:pt x="673" y="190"/>
                  </a:lnTo>
                  <a:lnTo>
                    <a:pt x="654" y="166"/>
                  </a:lnTo>
                  <a:lnTo>
                    <a:pt x="630" y="143"/>
                  </a:lnTo>
                  <a:lnTo>
                    <a:pt x="614" y="130"/>
                  </a:lnTo>
                  <a:lnTo>
                    <a:pt x="595" y="119"/>
                  </a:lnTo>
                  <a:lnTo>
                    <a:pt x="575" y="104"/>
                  </a:lnTo>
                  <a:lnTo>
                    <a:pt x="552" y="93"/>
                  </a:lnTo>
                  <a:lnTo>
                    <a:pt x="495" y="71"/>
                  </a:lnTo>
                  <a:lnTo>
                    <a:pt x="428" y="56"/>
                  </a:lnTo>
                  <a:lnTo>
                    <a:pt x="350" y="54"/>
                  </a:lnTo>
                  <a:lnTo>
                    <a:pt x="203" y="87"/>
                  </a:lnTo>
                  <a:lnTo>
                    <a:pt x="143" y="116"/>
                  </a:lnTo>
                  <a:lnTo>
                    <a:pt x="93" y="149"/>
                  </a:lnTo>
                  <a:lnTo>
                    <a:pt x="71" y="165"/>
                  </a:lnTo>
                  <a:lnTo>
                    <a:pt x="54" y="181"/>
                  </a:lnTo>
                  <a:lnTo>
                    <a:pt x="25" y="207"/>
                  </a:lnTo>
                  <a:lnTo>
                    <a:pt x="1" y="233"/>
                  </a:lnTo>
                  <a:lnTo>
                    <a:pt x="0" y="1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2" name="Freeform 107">
              <a:extLst>
                <a:ext uri="{FF2B5EF4-FFF2-40B4-BE49-F238E27FC236}">
                  <a16:creationId xmlns:a16="http://schemas.microsoft.com/office/drawing/2014/main" xmlns="" id="{0BCF938D-2FB4-A443-9035-A7757EFC8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0" y="1722"/>
              <a:ext cx="453" cy="227"/>
            </a:xfrm>
            <a:custGeom>
              <a:avLst/>
              <a:gdLst>
                <a:gd name="T0" fmla="*/ 0 w 906"/>
                <a:gd name="T1" fmla="*/ 10 h 455"/>
                <a:gd name="T2" fmla="*/ 5 w 906"/>
                <a:gd name="T3" fmla="*/ 8 h 455"/>
                <a:gd name="T4" fmla="*/ 11 w 906"/>
                <a:gd name="T5" fmla="*/ 5 h 455"/>
                <a:gd name="T6" fmla="*/ 18 w 906"/>
                <a:gd name="T7" fmla="*/ 3 h 455"/>
                <a:gd name="T8" fmla="*/ 26 w 906"/>
                <a:gd name="T9" fmla="*/ 1 h 455"/>
                <a:gd name="T10" fmla="*/ 35 w 906"/>
                <a:gd name="T11" fmla="*/ 0 h 455"/>
                <a:gd name="T12" fmla="*/ 55 w 906"/>
                <a:gd name="T13" fmla="*/ 2 h 455"/>
                <a:gd name="T14" fmla="*/ 64 w 906"/>
                <a:gd name="T15" fmla="*/ 6 h 455"/>
                <a:gd name="T16" fmla="*/ 71 w 906"/>
                <a:gd name="T17" fmla="*/ 9 h 455"/>
                <a:gd name="T18" fmla="*/ 76 w 906"/>
                <a:gd name="T19" fmla="*/ 13 h 455"/>
                <a:gd name="T20" fmla="*/ 80 w 906"/>
                <a:gd name="T21" fmla="*/ 17 h 455"/>
                <a:gd name="T22" fmla="*/ 84 w 906"/>
                <a:gd name="T23" fmla="*/ 25 h 455"/>
                <a:gd name="T24" fmla="*/ 87 w 906"/>
                <a:gd name="T25" fmla="*/ 24 h 455"/>
                <a:gd name="T26" fmla="*/ 97 w 906"/>
                <a:gd name="T27" fmla="*/ 22 h 455"/>
                <a:gd name="T28" fmla="*/ 108 w 906"/>
                <a:gd name="T29" fmla="*/ 22 h 455"/>
                <a:gd name="T30" fmla="*/ 114 w 906"/>
                <a:gd name="T31" fmla="*/ 23 h 455"/>
                <a:gd name="T32" fmla="*/ 112 w 906"/>
                <a:gd name="T33" fmla="*/ 30 h 455"/>
                <a:gd name="T34" fmla="*/ 103 w 906"/>
                <a:gd name="T35" fmla="*/ 29 h 455"/>
                <a:gd name="T36" fmla="*/ 94 w 906"/>
                <a:gd name="T37" fmla="*/ 30 h 455"/>
                <a:gd name="T38" fmla="*/ 84 w 906"/>
                <a:gd name="T39" fmla="*/ 34 h 455"/>
                <a:gd name="T40" fmla="*/ 80 w 906"/>
                <a:gd name="T41" fmla="*/ 37 h 455"/>
                <a:gd name="T42" fmla="*/ 76 w 906"/>
                <a:gd name="T43" fmla="*/ 40 h 455"/>
                <a:gd name="T44" fmla="*/ 72 w 906"/>
                <a:gd name="T45" fmla="*/ 48 h 455"/>
                <a:gd name="T46" fmla="*/ 69 w 906"/>
                <a:gd name="T47" fmla="*/ 56 h 455"/>
                <a:gd name="T48" fmla="*/ 63 w 906"/>
                <a:gd name="T49" fmla="*/ 55 h 455"/>
                <a:gd name="T50" fmla="*/ 64 w 906"/>
                <a:gd name="T51" fmla="*/ 50 h 455"/>
                <a:gd name="T52" fmla="*/ 65 w 906"/>
                <a:gd name="T53" fmla="*/ 45 h 455"/>
                <a:gd name="T54" fmla="*/ 67 w 906"/>
                <a:gd name="T55" fmla="*/ 40 h 455"/>
                <a:gd name="T56" fmla="*/ 70 w 906"/>
                <a:gd name="T57" fmla="*/ 36 h 455"/>
                <a:gd name="T58" fmla="*/ 72 w 906"/>
                <a:gd name="T59" fmla="*/ 34 h 455"/>
                <a:gd name="T60" fmla="*/ 78 w 906"/>
                <a:gd name="T61" fmla="*/ 28 h 455"/>
                <a:gd name="T62" fmla="*/ 76 w 906"/>
                <a:gd name="T63" fmla="*/ 25 h 455"/>
                <a:gd name="T64" fmla="*/ 74 w 906"/>
                <a:gd name="T65" fmla="*/ 22 h 455"/>
                <a:gd name="T66" fmla="*/ 71 w 906"/>
                <a:gd name="T67" fmla="*/ 18 h 455"/>
                <a:gd name="T68" fmla="*/ 68 w 906"/>
                <a:gd name="T69" fmla="*/ 17 h 455"/>
                <a:gd name="T70" fmla="*/ 66 w 906"/>
                <a:gd name="T71" fmla="*/ 15 h 455"/>
                <a:gd name="T72" fmla="*/ 63 w 906"/>
                <a:gd name="T73" fmla="*/ 13 h 455"/>
                <a:gd name="T74" fmla="*/ 61 w 906"/>
                <a:gd name="T75" fmla="*/ 11 h 455"/>
                <a:gd name="T76" fmla="*/ 53 w 906"/>
                <a:gd name="T77" fmla="*/ 9 h 455"/>
                <a:gd name="T78" fmla="*/ 45 w 906"/>
                <a:gd name="T79" fmla="*/ 7 h 455"/>
                <a:gd name="T80" fmla="*/ 28 w 906"/>
                <a:gd name="T81" fmla="*/ 8 h 455"/>
                <a:gd name="T82" fmla="*/ 15 w 906"/>
                <a:gd name="T83" fmla="*/ 11 h 455"/>
                <a:gd name="T84" fmla="*/ 7 w 906"/>
                <a:gd name="T85" fmla="*/ 15 h 455"/>
                <a:gd name="T86" fmla="*/ 4 w 906"/>
                <a:gd name="T87" fmla="*/ 17 h 455"/>
                <a:gd name="T88" fmla="*/ 0 w 906"/>
                <a:gd name="T89" fmla="*/ 10 h 455"/>
                <a:gd name="T90" fmla="*/ 0 w 906"/>
                <a:gd name="T91" fmla="*/ 10 h 45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906" h="455">
                  <a:moveTo>
                    <a:pt x="0" y="87"/>
                  </a:moveTo>
                  <a:lnTo>
                    <a:pt x="36" y="67"/>
                  </a:lnTo>
                  <a:lnTo>
                    <a:pt x="81" y="47"/>
                  </a:lnTo>
                  <a:lnTo>
                    <a:pt x="138" y="26"/>
                  </a:lnTo>
                  <a:lnTo>
                    <a:pt x="203" y="9"/>
                  </a:lnTo>
                  <a:lnTo>
                    <a:pt x="276" y="0"/>
                  </a:lnTo>
                  <a:lnTo>
                    <a:pt x="436" y="19"/>
                  </a:lnTo>
                  <a:lnTo>
                    <a:pt x="507" y="48"/>
                  </a:lnTo>
                  <a:lnTo>
                    <a:pt x="562" y="77"/>
                  </a:lnTo>
                  <a:lnTo>
                    <a:pt x="604" y="109"/>
                  </a:lnTo>
                  <a:lnTo>
                    <a:pt x="633" y="136"/>
                  </a:lnTo>
                  <a:lnTo>
                    <a:pt x="670" y="202"/>
                  </a:lnTo>
                  <a:lnTo>
                    <a:pt x="692" y="193"/>
                  </a:lnTo>
                  <a:lnTo>
                    <a:pt x="769" y="180"/>
                  </a:lnTo>
                  <a:lnTo>
                    <a:pt x="864" y="183"/>
                  </a:lnTo>
                  <a:lnTo>
                    <a:pt x="906" y="191"/>
                  </a:lnTo>
                  <a:lnTo>
                    <a:pt x="889" y="242"/>
                  </a:lnTo>
                  <a:lnTo>
                    <a:pt x="819" y="235"/>
                  </a:lnTo>
                  <a:lnTo>
                    <a:pt x="748" y="242"/>
                  </a:lnTo>
                  <a:lnTo>
                    <a:pt x="670" y="273"/>
                  </a:lnTo>
                  <a:lnTo>
                    <a:pt x="634" y="297"/>
                  </a:lnTo>
                  <a:lnTo>
                    <a:pt x="606" y="326"/>
                  </a:lnTo>
                  <a:lnTo>
                    <a:pt x="570" y="385"/>
                  </a:lnTo>
                  <a:lnTo>
                    <a:pt x="551" y="455"/>
                  </a:lnTo>
                  <a:lnTo>
                    <a:pt x="499" y="442"/>
                  </a:lnTo>
                  <a:lnTo>
                    <a:pt x="508" y="400"/>
                  </a:lnTo>
                  <a:lnTo>
                    <a:pt x="518" y="361"/>
                  </a:lnTo>
                  <a:lnTo>
                    <a:pt x="534" y="323"/>
                  </a:lnTo>
                  <a:lnTo>
                    <a:pt x="556" y="290"/>
                  </a:lnTo>
                  <a:lnTo>
                    <a:pt x="572" y="274"/>
                  </a:lnTo>
                  <a:lnTo>
                    <a:pt x="618" y="228"/>
                  </a:lnTo>
                  <a:lnTo>
                    <a:pt x="605" y="204"/>
                  </a:lnTo>
                  <a:lnTo>
                    <a:pt x="586" y="181"/>
                  </a:lnTo>
                  <a:lnTo>
                    <a:pt x="562" y="151"/>
                  </a:lnTo>
                  <a:lnTo>
                    <a:pt x="544" y="136"/>
                  </a:lnTo>
                  <a:lnTo>
                    <a:pt x="525" y="122"/>
                  </a:lnTo>
                  <a:lnTo>
                    <a:pt x="504" y="107"/>
                  </a:lnTo>
                  <a:lnTo>
                    <a:pt x="481" y="94"/>
                  </a:lnTo>
                  <a:lnTo>
                    <a:pt x="423" y="73"/>
                  </a:lnTo>
                  <a:lnTo>
                    <a:pt x="355" y="60"/>
                  </a:lnTo>
                  <a:lnTo>
                    <a:pt x="219" y="64"/>
                  </a:lnTo>
                  <a:lnTo>
                    <a:pt x="114" y="93"/>
                  </a:lnTo>
                  <a:lnTo>
                    <a:pt x="49" y="125"/>
                  </a:lnTo>
                  <a:lnTo>
                    <a:pt x="25" y="139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3" name="Freeform 108">
              <a:extLst>
                <a:ext uri="{FF2B5EF4-FFF2-40B4-BE49-F238E27FC236}">
                  <a16:creationId xmlns:a16="http://schemas.microsoft.com/office/drawing/2014/main" xmlns="" id="{17F38D9F-C9C6-F342-A2C5-61F991A5F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8" y="1310"/>
              <a:ext cx="112" cy="1207"/>
            </a:xfrm>
            <a:custGeom>
              <a:avLst/>
              <a:gdLst>
                <a:gd name="T0" fmla="*/ 16 w 223"/>
                <a:gd name="T1" fmla="*/ 26 h 2412"/>
                <a:gd name="T2" fmla="*/ 16 w 223"/>
                <a:gd name="T3" fmla="*/ 276 h 2412"/>
                <a:gd name="T4" fmla="*/ 17 w 223"/>
                <a:gd name="T5" fmla="*/ 281 h 2412"/>
                <a:gd name="T6" fmla="*/ 19 w 223"/>
                <a:gd name="T7" fmla="*/ 284 h 2412"/>
                <a:gd name="T8" fmla="*/ 21 w 223"/>
                <a:gd name="T9" fmla="*/ 287 h 2412"/>
                <a:gd name="T10" fmla="*/ 25 w 223"/>
                <a:gd name="T11" fmla="*/ 288 h 2412"/>
                <a:gd name="T12" fmla="*/ 28 w 223"/>
                <a:gd name="T13" fmla="*/ 288 h 2412"/>
                <a:gd name="T14" fmla="*/ 28 w 223"/>
                <a:gd name="T15" fmla="*/ 302 h 2412"/>
                <a:gd name="T16" fmla="*/ 23 w 223"/>
                <a:gd name="T17" fmla="*/ 302 h 2412"/>
                <a:gd name="T18" fmla="*/ 18 w 223"/>
                <a:gd name="T19" fmla="*/ 301 h 2412"/>
                <a:gd name="T20" fmla="*/ 13 w 223"/>
                <a:gd name="T21" fmla="*/ 299 h 2412"/>
                <a:gd name="T22" fmla="*/ 9 w 223"/>
                <a:gd name="T23" fmla="*/ 296 h 2412"/>
                <a:gd name="T24" fmla="*/ 5 w 223"/>
                <a:gd name="T25" fmla="*/ 292 h 2412"/>
                <a:gd name="T26" fmla="*/ 3 w 223"/>
                <a:gd name="T27" fmla="*/ 287 h 2412"/>
                <a:gd name="T28" fmla="*/ 1 w 223"/>
                <a:gd name="T29" fmla="*/ 283 h 2412"/>
                <a:gd name="T30" fmla="*/ 0 w 223"/>
                <a:gd name="T31" fmla="*/ 277 h 2412"/>
                <a:gd name="T32" fmla="*/ 0 w 223"/>
                <a:gd name="T33" fmla="*/ 25 h 2412"/>
                <a:gd name="T34" fmla="*/ 1 w 223"/>
                <a:gd name="T35" fmla="*/ 20 h 2412"/>
                <a:gd name="T36" fmla="*/ 3 w 223"/>
                <a:gd name="T37" fmla="*/ 15 h 2412"/>
                <a:gd name="T38" fmla="*/ 5 w 223"/>
                <a:gd name="T39" fmla="*/ 11 h 2412"/>
                <a:gd name="T40" fmla="*/ 9 w 223"/>
                <a:gd name="T41" fmla="*/ 7 h 2412"/>
                <a:gd name="T42" fmla="*/ 13 w 223"/>
                <a:gd name="T43" fmla="*/ 4 h 2412"/>
                <a:gd name="T44" fmla="*/ 18 w 223"/>
                <a:gd name="T45" fmla="*/ 2 h 2412"/>
                <a:gd name="T46" fmla="*/ 23 w 223"/>
                <a:gd name="T47" fmla="*/ 0 h 2412"/>
                <a:gd name="T48" fmla="*/ 28 w 223"/>
                <a:gd name="T49" fmla="*/ 1 h 2412"/>
                <a:gd name="T50" fmla="*/ 28 w 223"/>
                <a:gd name="T51" fmla="*/ 14 h 2412"/>
                <a:gd name="T52" fmla="*/ 25 w 223"/>
                <a:gd name="T53" fmla="*/ 15 h 2412"/>
                <a:gd name="T54" fmla="*/ 21 w 223"/>
                <a:gd name="T55" fmla="*/ 16 h 2412"/>
                <a:gd name="T56" fmla="*/ 19 w 223"/>
                <a:gd name="T57" fmla="*/ 19 h 2412"/>
                <a:gd name="T58" fmla="*/ 17 w 223"/>
                <a:gd name="T59" fmla="*/ 22 h 2412"/>
                <a:gd name="T60" fmla="*/ 16 w 223"/>
                <a:gd name="T61" fmla="*/ 26 h 2412"/>
                <a:gd name="T62" fmla="*/ 16 w 223"/>
                <a:gd name="T63" fmla="*/ 26 h 24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23" h="2412">
                  <a:moveTo>
                    <a:pt x="123" y="204"/>
                  </a:moveTo>
                  <a:lnTo>
                    <a:pt x="123" y="2206"/>
                  </a:lnTo>
                  <a:lnTo>
                    <a:pt x="129" y="2244"/>
                  </a:lnTo>
                  <a:lnTo>
                    <a:pt x="145" y="2267"/>
                  </a:lnTo>
                  <a:lnTo>
                    <a:pt x="167" y="2289"/>
                  </a:lnTo>
                  <a:lnTo>
                    <a:pt x="194" y="2299"/>
                  </a:lnTo>
                  <a:lnTo>
                    <a:pt x="223" y="2301"/>
                  </a:lnTo>
                  <a:lnTo>
                    <a:pt x="223" y="2412"/>
                  </a:lnTo>
                  <a:lnTo>
                    <a:pt x="180" y="2412"/>
                  </a:lnTo>
                  <a:lnTo>
                    <a:pt x="139" y="2403"/>
                  </a:lnTo>
                  <a:lnTo>
                    <a:pt x="103" y="2386"/>
                  </a:lnTo>
                  <a:lnTo>
                    <a:pt x="68" y="2361"/>
                  </a:lnTo>
                  <a:lnTo>
                    <a:pt x="39" y="2331"/>
                  </a:lnTo>
                  <a:lnTo>
                    <a:pt x="19" y="2295"/>
                  </a:lnTo>
                  <a:lnTo>
                    <a:pt x="5" y="2256"/>
                  </a:lnTo>
                  <a:lnTo>
                    <a:pt x="0" y="2215"/>
                  </a:lnTo>
                  <a:lnTo>
                    <a:pt x="0" y="195"/>
                  </a:lnTo>
                  <a:lnTo>
                    <a:pt x="5" y="156"/>
                  </a:lnTo>
                  <a:lnTo>
                    <a:pt x="18" y="117"/>
                  </a:lnTo>
                  <a:lnTo>
                    <a:pt x="39" y="81"/>
                  </a:lnTo>
                  <a:lnTo>
                    <a:pt x="68" y="51"/>
                  </a:lnTo>
                  <a:lnTo>
                    <a:pt x="102" y="26"/>
                  </a:lnTo>
                  <a:lnTo>
                    <a:pt x="139" y="9"/>
                  </a:lnTo>
                  <a:lnTo>
                    <a:pt x="180" y="0"/>
                  </a:lnTo>
                  <a:lnTo>
                    <a:pt x="222" y="1"/>
                  </a:lnTo>
                  <a:lnTo>
                    <a:pt x="223" y="111"/>
                  </a:lnTo>
                  <a:lnTo>
                    <a:pt x="194" y="113"/>
                  </a:lnTo>
                  <a:lnTo>
                    <a:pt x="167" y="124"/>
                  </a:lnTo>
                  <a:lnTo>
                    <a:pt x="145" y="145"/>
                  </a:lnTo>
                  <a:lnTo>
                    <a:pt x="129" y="169"/>
                  </a:lnTo>
                  <a:lnTo>
                    <a:pt x="123" y="20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4" name="Freeform 109">
              <a:extLst>
                <a:ext uri="{FF2B5EF4-FFF2-40B4-BE49-F238E27FC236}">
                  <a16:creationId xmlns:a16="http://schemas.microsoft.com/office/drawing/2014/main" xmlns="" id="{53CB956D-3E0E-7347-A7A3-2B6A7DC39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9" y="1310"/>
              <a:ext cx="113" cy="1207"/>
            </a:xfrm>
            <a:custGeom>
              <a:avLst/>
              <a:gdLst>
                <a:gd name="T0" fmla="*/ 13 w 226"/>
                <a:gd name="T1" fmla="*/ 26 h 2412"/>
                <a:gd name="T2" fmla="*/ 13 w 226"/>
                <a:gd name="T3" fmla="*/ 276 h 2412"/>
                <a:gd name="T4" fmla="*/ 12 w 226"/>
                <a:gd name="T5" fmla="*/ 281 h 2412"/>
                <a:gd name="T6" fmla="*/ 10 w 226"/>
                <a:gd name="T7" fmla="*/ 284 h 2412"/>
                <a:gd name="T8" fmla="*/ 8 w 226"/>
                <a:gd name="T9" fmla="*/ 287 h 2412"/>
                <a:gd name="T10" fmla="*/ 4 w 226"/>
                <a:gd name="T11" fmla="*/ 288 h 2412"/>
                <a:gd name="T12" fmla="*/ 0 w 226"/>
                <a:gd name="T13" fmla="*/ 288 h 2412"/>
                <a:gd name="T14" fmla="*/ 0 w 226"/>
                <a:gd name="T15" fmla="*/ 302 h 2412"/>
                <a:gd name="T16" fmla="*/ 6 w 226"/>
                <a:gd name="T17" fmla="*/ 302 h 2412"/>
                <a:gd name="T18" fmla="*/ 11 w 226"/>
                <a:gd name="T19" fmla="*/ 301 h 2412"/>
                <a:gd name="T20" fmla="*/ 16 w 226"/>
                <a:gd name="T21" fmla="*/ 299 h 2412"/>
                <a:gd name="T22" fmla="*/ 20 w 226"/>
                <a:gd name="T23" fmla="*/ 296 h 2412"/>
                <a:gd name="T24" fmla="*/ 24 w 226"/>
                <a:gd name="T25" fmla="*/ 292 h 2412"/>
                <a:gd name="T26" fmla="*/ 26 w 226"/>
                <a:gd name="T27" fmla="*/ 287 h 2412"/>
                <a:gd name="T28" fmla="*/ 28 w 226"/>
                <a:gd name="T29" fmla="*/ 283 h 2412"/>
                <a:gd name="T30" fmla="*/ 29 w 226"/>
                <a:gd name="T31" fmla="*/ 276 h 2412"/>
                <a:gd name="T32" fmla="*/ 29 w 226"/>
                <a:gd name="T33" fmla="*/ 25 h 2412"/>
                <a:gd name="T34" fmla="*/ 28 w 226"/>
                <a:gd name="T35" fmla="*/ 20 h 2412"/>
                <a:gd name="T36" fmla="*/ 26 w 226"/>
                <a:gd name="T37" fmla="*/ 15 h 2412"/>
                <a:gd name="T38" fmla="*/ 24 w 226"/>
                <a:gd name="T39" fmla="*/ 11 h 2412"/>
                <a:gd name="T40" fmla="*/ 20 w 226"/>
                <a:gd name="T41" fmla="*/ 7 h 2412"/>
                <a:gd name="T42" fmla="*/ 16 w 226"/>
                <a:gd name="T43" fmla="*/ 4 h 2412"/>
                <a:gd name="T44" fmla="*/ 11 w 226"/>
                <a:gd name="T45" fmla="*/ 2 h 2412"/>
                <a:gd name="T46" fmla="*/ 6 w 226"/>
                <a:gd name="T47" fmla="*/ 0 h 2412"/>
                <a:gd name="T48" fmla="*/ 1 w 226"/>
                <a:gd name="T49" fmla="*/ 1 h 2412"/>
                <a:gd name="T50" fmla="*/ 1 w 226"/>
                <a:gd name="T51" fmla="*/ 14 h 2412"/>
                <a:gd name="T52" fmla="*/ 4 w 226"/>
                <a:gd name="T53" fmla="*/ 15 h 2412"/>
                <a:gd name="T54" fmla="*/ 8 w 226"/>
                <a:gd name="T55" fmla="*/ 16 h 2412"/>
                <a:gd name="T56" fmla="*/ 10 w 226"/>
                <a:gd name="T57" fmla="*/ 19 h 2412"/>
                <a:gd name="T58" fmla="*/ 12 w 226"/>
                <a:gd name="T59" fmla="*/ 22 h 2412"/>
                <a:gd name="T60" fmla="*/ 13 w 226"/>
                <a:gd name="T61" fmla="*/ 26 h 2412"/>
                <a:gd name="T62" fmla="*/ 13 w 226"/>
                <a:gd name="T63" fmla="*/ 26 h 24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26" h="2412">
                  <a:moveTo>
                    <a:pt x="102" y="204"/>
                  </a:moveTo>
                  <a:lnTo>
                    <a:pt x="102" y="2206"/>
                  </a:lnTo>
                  <a:lnTo>
                    <a:pt x="96" y="2244"/>
                  </a:lnTo>
                  <a:lnTo>
                    <a:pt x="78" y="2267"/>
                  </a:lnTo>
                  <a:lnTo>
                    <a:pt x="57" y="2289"/>
                  </a:lnTo>
                  <a:lnTo>
                    <a:pt x="31" y="2299"/>
                  </a:lnTo>
                  <a:lnTo>
                    <a:pt x="0" y="2301"/>
                  </a:lnTo>
                  <a:lnTo>
                    <a:pt x="0" y="2412"/>
                  </a:lnTo>
                  <a:lnTo>
                    <a:pt x="45" y="2412"/>
                  </a:lnTo>
                  <a:lnTo>
                    <a:pt x="86" y="2403"/>
                  </a:lnTo>
                  <a:lnTo>
                    <a:pt x="122" y="2386"/>
                  </a:lnTo>
                  <a:lnTo>
                    <a:pt x="157" y="2361"/>
                  </a:lnTo>
                  <a:lnTo>
                    <a:pt x="186" y="2331"/>
                  </a:lnTo>
                  <a:lnTo>
                    <a:pt x="206" y="2295"/>
                  </a:lnTo>
                  <a:lnTo>
                    <a:pt x="219" y="2256"/>
                  </a:lnTo>
                  <a:lnTo>
                    <a:pt x="226" y="2205"/>
                  </a:lnTo>
                  <a:lnTo>
                    <a:pt x="225" y="195"/>
                  </a:lnTo>
                  <a:lnTo>
                    <a:pt x="220" y="156"/>
                  </a:lnTo>
                  <a:lnTo>
                    <a:pt x="207" y="117"/>
                  </a:lnTo>
                  <a:lnTo>
                    <a:pt x="186" y="81"/>
                  </a:lnTo>
                  <a:lnTo>
                    <a:pt x="157" y="51"/>
                  </a:lnTo>
                  <a:lnTo>
                    <a:pt x="123" y="26"/>
                  </a:lnTo>
                  <a:lnTo>
                    <a:pt x="86" y="9"/>
                  </a:lnTo>
                  <a:lnTo>
                    <a:pt x="45" y="0"/>
                  </a:lnTo>
                  <a:lnTo>
                    <a:pt x="3" y="1"/>
                  </a:lnTo>
                  <a:lnTo>
                    <a:pt x="2" y="111"/>
                  </a:lnTo>
                  <a:lnTo>
                    <a:pt x="31" y="113"/>
                  </a:lnTo>
                  <a:lnTo>
                    <a:pt x="58" y="124"/>
                  </a:lnTo>
                  <a:lnTo>
                    <a:pt x="80" y="145"/>
                  </a:lnTo>
                  <a:lnTo>
                    <a:pt x="96" y="169"/>
                  </a:lnTo>
                  <a:lnTo>
                    <a:pt x="102" y="20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5" name="Freeform 110">
              <a:extLst>
                <a:ext uri="{FF2B5EF4-FFF2-40B4-BE49-F238E27FC236}">
                  <a16:creationId xmlns:a16="http://schemas.microsoft.com/office/drawing/2014/main" xmlns="" id="{A86F7A78-DDCC-AF45-897E-6A7E111AB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4" y="2459"/>
              <a:ext cx="1981" cy="58"/>
            </a:xfrm>
            <a:custGeom>
              <a:avLst/>
              <a:gdLst>
                <a:gd name="T0" fmla="*/ 0 w 3963"/>
                <a:gd name="T1" fmla="*/ 0 h 114"/>
                <a:gd name="T2" fmla="*/ 495 w 3963"/>
                <a:gd name="T3" fmla="*/ 0 h 114"/>
                <a:gd name="T4" fmla="*/ 495 w 3963"/>
                <a:gd name="T5" fmla="*/ 15 h 114"/>
                <a:gd name="T6" fmla="*/ 0 w 3963"/>
                <a:gd name="T7" fmla="*/ 15 h 114"/>
                <a:gd name="T8" fmla="*/ 0 w 3963"/>
                <a:gd name="T9" fmla="*/ 0 h 114"/>
                <a:gd name="T10" fmla="*/ 0 w 3963"/>
                <a:gd name="T11" fmla="*/ 0 h 1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963" h="114">
                  <a:moveTo>
                    <a:pt x="0" y="0"/>
                  </a:moveTo>
                  <a:lnTo>
                    <a:pt x="3963" y="0"/>
                  </a:lnTo>
                  <a:lnTo>
                    <a:pt x="3963" y="114"/>
                  </a:lnTo>
                  <a:lnTo>
                    <a:pt x="0" y="1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6" name="Freeform 111">
              <a:extLst>
                <a:ext uri="{FF2B5EF4-FFF2-40B4-BE49-F238E27FC236}">
                  <a16:creationId xmlns:a16="http://schemas.microsoft.com/office/drawing/2014/main" xmlns="" id="{CCBA4904-A28A-534D-8BB6-EBC2308353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4" y="1310"/>
              <a:ext cx="1981" cy="58"/>
            </a:xfrm>
            <a:custGeom>
              <a:avLst/>
              <a:gdLst>
                <a:gd name="T0" fmla="*/ 0 w 3963"/>
                <a:gd name="T1" fmla="*/ 0 h 114"/>
                <a:gd name="T2" fmla="*/ 495 w 3963"/>
                <a:gd name="T3" fmla="*/ 0 h 114"/>
                <a:gd name="T4" fmla="*/ 495 w 3963"/>
                <a:gd name="T5" fmla="*/ 15 h 114"/>
                <a:gd name="T6" fmla="*/ 0 w 3963"/>
                <a:gd name="T7" fmla="*/ 15 h 114"/>
                <a:gd name="T8" fmla="*/ 0 w 3963"/>
                <a:gd name="T9" fmla="*/ 0 h 114"/>
                <a:gd name="T10" fmla="*/ 0 w 3963"/>
                <a:gd name="T11" fmla="*/ 0 h 1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963" h="114">
                  <a:moveTo>
                    <a:pt x="0" y="0"/>
                  </a:moveTo>
                  <a:lnTo>
                    <a:pt x="3963" y="0"/>
                  </a:lnTo>
                  <a:lnTo>
                    <a:pt x="3963" y="114"/>
                  </a:lnTo>
                  <a:lnTo>
                    <a:pt x="0" y="1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9" name="Text Box 112">
            <a:extLst>
              <a:ext uri="{FF2B5EF4-FFF2-40B4-BE49-F238E27FC236}">
                <a16:creationId xmlns:a16="http://schemas.microsoft.com/office/drawing/2014/main" xmlns="" id="{3AB5926A-631C-654F-87B4-6ED3F83675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2633613"/>
            <a:ext cx="914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b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endParaRPr lang="nl-NL" altLang="en-US" sz="2400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 Box 113">
            <a:extLst>
              <a:ext uri="{FF2B5EF4-FFF2-40B4-BE49-F238E27FC236}">
                <a16:creationId xmlns:a16="http://schemas.microsoft.com/office/drawing/2014/main" xmlns="" id="{129DA29C-2CCD-1149-BA37-F08309DF8F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7699" y="2607410"/>
            <a:ext cx="914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b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endParaRPr lang="nl-NL" altLang="en-US" sz="2400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" name="Text Box 114">
            <a:extLst>
              <a:ext uri="{FF2B5EF4-FFF2-40B4-BE49-F238E27FC236}">
                <a16:creationId xmlns:a16="http://schemas.microsoft.com/office/drawing/2014/main" xmlns="" id="{E9A20B92-97D7-694D-B98F-50719088AD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960" y="4476690"/>
            <a:ext cx="68732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000" b="0">
                <a:latin typeface="Calibri" panose="020F0502020204030204" pitchFamily="34" charset="0"/>
                <a:cs typeface="Calibri" panose="020F0502020204030204" pitchFamily="34" charset="0"/>
              </a:rPr>
              <a:t>Mortality:    	  25%			       15%</a:t>
            </a:r>
            <a:endParaRPr lang="nl-NL" altLang="en-US" sz="2000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8" name="Text Box 115">
            <a:extLst>
              <a:ext uri="{FF2B5EF4-FFF2-40B4-BE49-F238E27FC236}">
                <a16:creationId xmlns:a16="http://schemas.microsoft.com/office/drawing/2014/main" xmlns="" id="{F8C94979-143D-5D43-ABF2-7442CD5200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871613"/>
            <a:ext cx="753305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="0">
                <a:latin typeface="Calibri" panose="020F0502020204030204" pitchFamily="34" charset="0"/>
                <a:cs typeface="Calibri" panose="020F0502020204030204" pitchFamily="34" charset="0"/>
              </a:rPr>
              <a:t>Suppose we wish to compare the performance of the intensive care units (ICUs) in two different hospitals.</a:t>
            </a:r>
          </a:p>
        </p:txBody>
      </p:sp>
    </p:spTree>
    <p:extLst>
      <p:ext uri="{BB962C8B-B14F-4D97-AF65-F5344CB8AC3E}">
        <p14:creationId xmlns:p14="http://schemas.microsoft.com/office/powerpoint/2010/main" val="4191870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 mix variation in ICUs</a:t>
            </a:r>
          </a:p>
        </p:txBody>
      </p:sp>
      <p:sp>
        <p:nvSpPr>
          <p:cNvPr id="119" name="Rectangle 5">
            <a:extLst>
              <a:ext uri="{FF2B5EF4-FFF2-40B4-BE49-F238E27FC236}">
                <a16:creationId xmlns:a16="http://schemas.microsoft.com/office/drawing/2014/main" xmlns="" id="{76A23B7A-1C27-4842-BB1D-26F5CCD75D5E}"/>
              </a:ext>
            </a:extLst>
          </p:cNvPr>
          <p:cNvSpPr txBox="1">
            <a:spLocks noChangeArrowheads="1"/>
          </p:cNvSpPr>
          <p:nvPr/>
        </p:nvSpPr>
        <p:spPr>
          <a:xfrm>
            <a:off x="914400" y="1916113"/>
            <a:ext cx="7924800" cy="34464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ct val="60000"/>
              </a:spcBef>
            </a:pPr>
            <a:r>
              <a:rPr lang="nl-NL" altLang="en-US" b="0"/>
              <a:t>Admission types</a:t>
            </a:r>
          </a:p>
          <a:p>
            <a:pPr lvl="1" fontAlgn="auto"/>
            <a:r>
              <a:rPr lang="nl-NL" altLang="en-US" sz="2000" b="0"/>
              <a:t>Medical 		34.1%     </a:t>
            </a:r>
            <a:r>
              <a:rPr lang="nl-NL" altLang="en-US" sz="2000" b="0">
                <a:solidFill>
                  <a:schemeClr val="accent2"/>
                </a:solidFill>
              </a:rPr>
              <a:t>6.9% – 81.8%</a:t>
            </a:r>
            <a:r>
              <a:rPr lang="nl-NL" altLang="en-US" sz="2000" b="0"/>
              <a:t>  </a:t>
            </a:r>
          </a:p>
          <a:p>
            <a:pPr lvl="1" fontAlgn="auto"/>
            <a:r>
              <a:rPr lang="nl-NL" altLang="en-US" sz="2000" b="0"/>
              <a:t>Emergency surgery	14.1%     </a:t>
            </a:r>
            <a:r>
              <a:rPr lang="nl-NL" altLang="en-US" sz="2000" b="0">
                <a:solidFill>
                  <a:schemeClr val="accent2"/>
                </a:solidFill>
              </a:rPr>
              <a:t>3.5% – 40.5%</a:t>
            </a:r>
            <a:r>
              <a:rPr lang="nl-NL" altLang="en-US" sz="2000" b="0"/>
              <a:t> </a:t>
            </a:r>
          </a:p>
          <a:p>
            <a:pPr lvl="1" fontAlgn="auto"/>
            <a:r>
              <a:rPr lang="nl-NL" altLang="en-US" sz="2000" b="0"/>
              <a:t>Planned surgery 	51.8%   </a:t>
            </a:r>
            <a:r>
              <a:rPr lang="nl-NL" altLang="en-US" sz="2000" b="0">
                <a:solidFill>
                  <a:schemeClr val="accent2"/>
                </a:solidFill>
              </a:rPr>
              <a:t>16.6% – 92.7%</a:t>
            </a:r>
            <a:r>
              <a:rPr lang="nl-NL" altLang="en-US" sz="2000" b="0"/>
              <a:t> </a:t>
            </a:r>
          </a:p>
          <a:p>
            <a:pPr fontAlgn="auto">
              <a:spcBef>
                <a:spcPct val="50000"/>
              </a:spcBef>
            </a:pPr>
            <a:r>
              <a:rPr lang="nl-NL" altLang="en-US" b="0"/>
              <a:t>Mean age: 		   62.2      </a:t>
            </a:r>
            <a:r>
              <a:rPr lang="nl-NL" altLang="en-US" b="0">
                <a:solidFill>
                  <a:schemeClr val="accent2"/>
                </a:solidFill>
              </a:rPr>
              <a:t>55.4  –   67.1</a:t>
            </a:r>
          </a:p>
          <a:p>
            <a:pPr fontAlgn="auto">
              <a:spcBef>
                <a:spcPct val="50000"/>
              </a:spcBef>
            </a:pPr>
            <a:r>
              <a:rPr lang="nl-NL" altLang="en-US" b="0"/>
              <a:t>Chronic diagnoses:  	24.5%   </a:t>
            </a:r>
            <a:r>
              <a:rPr lang="nl-NL" altLang="en-US" b="0">
                <a:solidFill>
                  <a:schemeClr val="accent2"/>
                </a:solidFill>
              </a:rPr>
              <a:t>8.6%</a:t>
            </a:r>
            <a:r>
              <a:rPr lang="nl-NL" altLang="en-US" sz="1800" b="0">
                <a:solidFill>
                  <a:schemeClr val="accent2"/>
                </a:solidFill>
              </a:rPr>
              <a:t>  </a:t>
            </a:r>
            <a:r>
              <a:rPr lang="nl-NL" altLang="en-US" b="0">
                <a:solidFill>
                  <a:schemeClr val="accent2"/>
                </a:solidFill>
              </a:rPr>
              <a:t>–   51.8%</a:t>
            </a:r>
            <a:r>
              <a:rPr lang="nl-NL" altLang="en-US" b="0"/>
              <a:t> </a:t>
            </a:r>
            <a:endParaRPr lang="en-US" altLang="en-US" b="0"/>
          </a:p>
        </p:txBody>
      </p:sp>
    </p:spTree>
    <p:extLst>
      <p:ext uri="{BB962C8B-B14F-4D97-AF65-F5344CB8AC3E}">
        <p14:creationId xmlns:p14="http://schemas.microsoft.com/office/powerpoint/2010/main" val="1393449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 mix correction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xmlns="" id="{03B763E8-5AE6-1843-9B51-D990CE77C7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5013" y="2030413"/>
            <a:ext cx="1882775" cy="1046162"/>
          </a:xfrm>
          <a:prstGeom prst="rect">
            <a:avLst/>
          </a:prstGeom>
          <a:solidFill>
            <a:srgbClr val="6FCF9F"/>
          </a:solidFill>
          <a:ln w="88900" cmpd="tri">
            <a:solidFill>
              <a:srgbClr val="0033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nl-NL" altLang="en-US" sz="2400" b="0"/>
              <a:t>ICU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xmlns="" id="{35139F4C-9004-B74D-B147-34B38E1283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2147888"/>
            <a:ext cx="17526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 defTabSz="7620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179388" defTabSz="7620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lvl="1">
              <a:spcBef>
                <a:spcPct val="20000"/>
              </a:spcBef>
            </a:pPr>
            <a:r>
              <a:rPr lang="en-US" altLang="en-US" sz="2400" b="0">
                <a:solidFill>
                  <a:schemeClr val="accent2"/>
                </a:solidFill>
              </a:rPr>
              <a:t>observed</a:t>
            </a:r>
            <a:r>
              <a:rPr lang="en-US" altLang="en-US" sz="2400" b="0"/>
              <a:t>outcomes</a:t>
            </a:r>
            <a:endParaRPr lang="nl-NL" altLang="en-US" sz="2400" b="0"/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xmlns="" id="{3AA31E4D-11E2-7547-BEA4-918A5702E4B2}"/>
              </a:ext>
            </a:extLst>
          </p:cNvPr>
          <p:cNvSpPr>
            <a:spLocks noChangeShapeType="1"/>
          </p:cNvSpPr>
          <p:nvPr/>
        </p:nvSpPr>
        <p:spPr bwMode="auto">
          <a:xfrm>
            <a:off x="5435600" y="2566988"/>
            <a:ext cx="52863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xmlns="" id="{694E8290-9CFD-A041-B01B-786BA740EFFC}"/>
              </a:ext>
            </a:extLst>
          </p:cNvPr>
          <p:cNvGrpSpPr>
            <a:grpSpLocks/>
          </p:cNvGrpSpPr>
          <p:nvPr/>
        </p:nvGrpSpPr>
        <p:grpSpPr bwMode="auto">
          <a:xfrm>
            <a:off x="827088" y="2143125"/>
            <a:ext cx="2184400" cy="822325"/>
            <a:chOff x="521" y="1188"/>
            <a:chExt cx="1376" cy="51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xmlns="" id="{01BF9084-EAA5-6F43-B75B-240BFF0F94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" y="1188"/>
              <a:ext cx="1104" cy="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>
              <a:spAutoFit/>
            </a:bodyPr>
            <a:lstStyle>
              <a:lvl1pPr marL="342900" indent="-342900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179388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lvl="1">
                <a:spcBef>
                  <a:spcPct val="20000"/>
                </a:spcBef>
              </a:pPr>
              <a:r>
                <a:rPr lang="en-US" altLang="en-US" sz="2400" b="0"/>
                <a:t>patient case mix</a:t>
              </a:r>
              <a:endParaRPr lang="nl-NL" altLang="en-US" sz="2400" b="0"/>
            </a:p>
          </p:txBody>
        </p:sp>
        <p:sp>
          <p:nvSpPr>
            <p:cNvPr id="9" name="Line 9">
              <a:extLst>
                <a:ext uri="{FF2B5EF4-FFF2-40B4-BE49-F238E27FC236}">
                  <a16:creationId xmlns:a16="http://schemas.microsoft.com/office/drawing/2014/main" xmlns="" id="{746C1501-07DA-D742-BCAD-B13A8E0EC1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64" y="1455"/>
              <a:ext cx="33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xmlns="" id="{85B8D0F6-58D7-FE4A-AF92-9B2D2D65C284}"/>
              </a:ext>
            </a:extLst>
          </p:cNvPr>
          <p:cNvGrpSpPr>
            <a:grpSpLocks/>
          </p:cNvGrpSpPr>
          <p:nvPr/>
        </p:nvGrpSpPr>
        <p:grpSpPr bwMode="auto">
          <a:xfrm>
            <a:off x="3275013" y="2030413"/>
            <a:ext cx="4344987" cy="1046162"/>
            <a:chOff x="2063" y="2000"/>
            <a:chExt cx="2737" cy="659"/>
          </a:xfrm>
        </p:grpSpPr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xmlns="" id="{B14152B9-69F7-6544-85BB-FD2AEFB9E9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3" y="2000"/>
              <a:ext cx="1186" cy="659"/>
            </a:xfrm>
            <a:prstGeom prst="rect">
              <a:avLst/>
            </a:prstGeom>
            <a:solidFill>
              <a:srgbClr val="6FCF9F"/>
            </a:solidFill>
            <a:ln w="88900" cmpd="tri">
              <a:solidFill>
                <a:srgbClr val="003300"/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r>
                <a:rPr lang="nl-NL" altLang="en-US" sz="2400" b="0"/>
                <a:t>prognostic model</a:t>
              </a: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xmlns="" id="{9976EF00-7C04-BA42-86C8-18147D0241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074"/>
              <a:ext cx="1104" cy="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>
              <a:spAutoFit/>
            </a:bodyPr>
            <a:lstStyle>
              <a:lvl1pPr marL="342900" indent="-342900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179388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lvl="1">
                <a:spcBef>
                  <a:spcPct val="20000"/>
                </a:spcBef>
              </a:pPr>
              <a:r>
                <a:rPr lang="en-US" altLang="en-US" sz="2400" b="0">
                  <a:solidFill>
                    <a:srgbClr val="CC0000"/>
                  </a:solidFill>
                </a:rPr>
                <a:t>expected</a:t>
              </a:r>
              <a:r>
                <a:rPr lang="en-US" altLang="en-US" sz="2400" b="0"/>
                <a:t>outcomes</a:t>
              </a:r>
              <a:endParaRPr lang="nl-NL" altLang="en-US" sz="2400" b="0"/>
            </a:p>
          </p:txBody>
        </p:sp>
        <p:sp>
          <p:nvSpPr>
            <p:cNvPr id="13" name="Line 13">
              <a:extLst>
                <a:ext uri="{FF2B5EF4-FFF2-40B4-BE49-F238E27FC236}">
                  <a16:creationId xmlns:a16="http://schemas.microsoft.com/office/drawing/2014/main" xmlns="" id="{69664ED3-8EF1-AA41-8348-93A2D9A2F2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24" y="2338"/>
              <a:ext cx="33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xmlns="" id="{C0977B71-C1AC-4B4A-9778-C7846D31F315}"/>
              </a:ext>
            </a:extLst>
          </p:cNvPr>
          <p:cNvGrpSpPr>
            <a:grpSpLocks/>
          </p:cNvGrpSpPr>
          <p:nvPr/>
        </p:nvGrpSpPr>
        <p:grpSpPr bwMode="auto">
          <a:xfrm>
            <a:off x="1463675" y="3109913"/>
            <a:ext cx="1547813" cy="936625"/>
            <a:chOff x="922" y="1797"/>
            <a:chExt cx="975" cy="590"/>
          </a:xfrm>
        </p:grpSpPr>
        <p:sp>
          <p:nvSpPr>
            <p:cNvPr id="15" name="Line 15">
              <a:extLst>
                <a:ext uri="{FF2B5EF4-FFF2-40B4-BE49-F238E27FC236}">
                  <a16:creationId xmlns:a16="http://schemas.microsoft.com/office/drawing/2014/main" xmlns="" id="{3FDA0655-114B-9E44-A239-2203EAB44E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64" y="2338"/>
              <a:ext cx="33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xmlns="" id="{04786113-4FB2-1949-B4FE-3B79D7084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" y="1797"/>
              <a:ext cx="688" cy="590"/>
            </a:xfrm>
            <a:custGeom>
              <a:avLst/>
              <a:gdLst>
                <a:gd name="T0" fmla="*/ 98 w 688"/>
                <a:gd name="T1" fmla="*/ 0 h 590"/>
                <a:gd name="T2" fmla="*/ 98 w 688"/>
                <a:gd name="T3" fmla="*/ 499 h 590"/>
                <a:gd name="T4" fmla="*/ 688 w 688"/>
                <a:gd name="T5" fmla="*/ 544 h 59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88" h="590">
                  <a:moveTo>
                    <a:pt x="98" y="0"/>
                  </a:moveTo>
                  <a:cubicBezTo>
                    <a:pt x="49" y="204"/>
                    <a:pt x="0" y="408"/>
                    <a:pt x="98" y="499"/>
                  </a:cubicBezTo>
                  <a:cubicBezTo>
                    <a:pt x="196" y="590"/>
                    <a:pt x="582" y="537"/>
                    <a:pt x="688" y="544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GB"/>
            </a:p>
          </p:txBody>
        </p:sp>
      </p:grpSp>
      <p:sp>
        <p:nvSpPr>
          <p:cNvPr id="17" name="AutoShape 17">
            <a:extLst>
              <a:ext uri="{FF2B5EF4-FFF2-40B4-BE49-F238E27FC236}">
                <a16:creationId xmlns:a16="http://schemas.microsoft.com/office/drawing/2014/main" xmlns="" id="{515F5174-2FD3-AF47-86D4-B8D92A30354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667625" y="2462213"/>
            <a:ext cx="647700" cy="1728787"/>
          </a:xfrm>
          <a:prstGeom prst="curvedRightArrow">
            <a:avLst>
              <a:gd name="adj1" fmla="val 53382"/>
              <a:gd name="adj2" fmla="val 106765"/>
              <a:gd name="adj3" fmla="val 33333"/>
            </a:avLst>
          </a:prstGeom>
          <a:solidFill>
            <a:schemeClr val="bg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18" name="Text Box 18">
            <a:extLst>
              <a:ext uri="{FF2B5EF4-FFF2-40B4-BE49-F238E27FC236}">
                <a16:creationId xmlns:a16="http://schemas.microsoft.com/office/drawing/2014/main" xmlns="" id="{87C3209B-F662-9941-9EDA-52757650FABE}"/>
              </a:ext>
            </a:extLst>
          </p:cNvPr>
          <p:cNvSpPr txBox="1">
            <a:spLocks noChangeArrowheads="1"/>
          </p:cNvSpPr>
          <p:nvPr/>
        </p:nvSpPr>
        <p:spPr bwMode="auto">
          <a:xfrm rot="4029174">
            <a:off x="7883526" y="2527300"/>
            <a:ext cx="1223962" cy="376237"/>
          </a:xfrm>
          <a:prstGeom prst="rect">
            <a:avLst/>
          </a:prstGeom>
          <a:solidFill>
            <a:srgbClr val="C2C2C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nl-NL" altLang="en-US" sz="1800"/>
              <a:t>compare</a:t>
            </a:r>
          </a:p>
        </p:txBody>
      </p:sp>
    </p:spTree>
    <p:extLst>
      <p:ext uri="{BB962C8B-B14F-4D97-AF65-F5344CB8AC3E}">
        <p14:creationId xmlns:p14="http://schemas.microsoft.com/office/powerpoint/2010/main" val="3875389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2.58094E-6 L -0.00122 0.19658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9829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Assessing the quality of critical care</a:t>
            </a:r>
          </a:p>
        </p:txBody>
      </p:sp>
      <p:pic>
        <p:nvPicPr>
          <p:cNvPr id="7" name="Picture 4" descr="bl00381_">
            <a:extLst>
              <a:ext uri="{FF2B5EF4-FFF2-40B4-BE49-F238E27FC236}">
                <a16:creationId xmlns:a16="http://schemas.microsoft.com/office/drawing/2014/main" xmlns="" id="{22BDB26A-6F0E-9C41-BBC9-5A5C8E02E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3090813"/>
            <a:ext cx="2105025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5">
            <a:extLst>
              <a:ext uri="{FF2B5EF4-FFF2-40B4-BE49-F238E27FC236}">
                <a16:creationId xmlns:a16="http://schemas.microsoft.com/office/drawing/2014/main" xmlns="" id="{8D9E6177-0A85-FA46-B18A-932CD831F2A8}"/>
              </a:ext>
            </a:extLst>
          </p:cNvPr>
          <p:cNvGrpSpPr>
            <a:grpSpLocks/>
          </p:cNvGrpSpPr>
          <p:nvPr/>
        </p:nvGrpSpPr>
        <p:grpSpPr bwMode="auto">
          <a:xfrm>
            <a:off x="4982361" y="3090814"/>
            <a:ext cx="2180440" cy="1176338"/>
            <a:chOff x="2978" y="1310"/>
            <a:chExt cx="2194" cy="1207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xmlns="" id="{C2394E5F-B7F0-6042-BC3F-485605E77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9" y="1334"/>
              <a:ext cx="2123" cy="511"/>
            </a:xfrm>
            <a:custGeom>
              <a:avLst/>
              <a:gdLst>
                <a:gd name="T0" fmla="*/ 16 w 4247"/>
                <a:gd name="T1" fmla="*/ 0 h 1024"/>
                <a:gd name="T2" fmla="*/ 0 w 4247"/>
                <a:gd name="T3" fmla="*/ 16 h 1024"/>
                <a:gd name="T4" fmla="*/ 2 w 4247"/>
                <a:gd name="T5" fmla="*/ 115 h 1024"/>
                <a:gd name="T6" fmla="*/ 24 w 4247"/>
                <a:gd name="T7" fmla="*/ 109 h 1024"/>
                <a:gd name="T8" fmla="*/ 39 w 4247"/>
                <a:gd name="T9" fmla="*/ 111 h 1024"/>
                <a:gd name="T10" fmla="*/ 56 w 4247"/>
                <a:gd name="T11" fmla="*/ 124 h 1024"/>
                <a:gd name="T12" fmla="*/ 72 w 4247"/>
                <a:gd name="T13" fmla="*/ 108 h 1024"/>
                <a:gd name="T14" fmla="*/ 92 w 4247"/>
                <a:gd name="T15" fmla="*/ 100 h 1024"/>
                <a:gd name="T16" fmla="*/ 111 w 4247"/>
                <a:gd name="T17" fmla="*/ 101 h 1024"/>
                <a:gd name="T18" fmla="*/ 125 w 4247"/>
                <a:gd name="T19" fmla="*/ 106 h 1024"/>
                <a:gd name="T20" fmla="*/ 137 w 4247"/>
                <a:gd name="T21" fmla="*/ 86 h 1024"/>
                <a:gd name="T22" fmla="*/ 151 w 4247"/>
                <a:gd name="T23" fmla="*/ 79 h 1024"/>
                <a:gd name="T24" fmla="*/ 169 w 4247"/>
                <a:gd name="T25" fmla="*/ 81 h 1024"/>
                <a:gd name="T26" fmla="*/ 181 w 4247"/>
                <a:gd name="T27" fmla="*/ 91 h 1024"/>
                <a:gd name="T28" fmla="*/ 194 w 4247"/>
                <a:gd name="T29" fmla="*/ 76 h 1024"/>
                <a:gd name="T30" fmla="*/ 217 w 4247"/>
                <a:gd name="T31" fmla="*/ 67 h 1024"/>
                <a:gd name="T32" fmla="*/ 238 w 4247"/>
                <a:gd name="T33" fmla="*/ 70 h 1024"/>
                <a:gd name="T34" fmla="*/ 255 w 4247"/>
                <a:gd name="T35" fmla="*/ 77 h 1024"/>
                <a:gd name="T36" fmla="*/ 272 w 4247"/>
                <a:gd name="T37" fmla="*/ 91 h 1024"/>
                <a:gd name="T38" fmla="*/ 291 w 4247"/>
                <a:gd name="T39" fmla="*/ 93 h 1024"/>
                <a:gd name="T40" fmla="*/ 293 w 4247"/>
                <a:gd name="T41" fmla="*/ 113 h 1024"/>
                <a:gd name="T42" fmla="*/ 316 w 4247"/>
                <a:gd name="T43" fmla="*/ 99 h 1024"/>
                <a:gd name="T44" fmla="*/ 335 w 4247"/>
                <a:gd name="T45" fmla="*/ 94 h 1024"/>
                <a:gd name="T46" fmla="*/ 355 w 4247"/>
                <a:gd name="T47" fmla="*/ 95 h 1024"/>
                <a:gd name="T48" fmla="*/ 380 w 4247"/>
                <a:gd name="T49" fmla="*/ 108 h 1024"/>
                <a:gd name="T50" fmla="*/ 410 w 4247"/>
                <a:gd name="T51" fmla="*/ 109 h 1024"/>
                <a:gd name="T52" fmla="*/ 428 w 4247"/>
                <a:gd name="T53" fmla="*/ 100 h 1024"/>
                <a:gd name="T54" fmla="*/ 450 w 4247"/>
                <a:gd name="T55" fmla="*/ 102 h 1024"/>
                <a:gd name="T56" fmla="*/ 470 w 4247"/>
                <a:gd name="T57" fmla="*/ 108 h 1024"/>
                <a:gd name="T58" fmla="*/ 485 w 4247"/>
                <a:gd name="T59" fmla="*/ 127 h 1024"/>
                <a:gd name="T60" fmla="*/ 505 w 4247"/>
                <a:gd name="T61" fmla="*/ 123 h 1024"/>
                <a:gd name="T62" fmla="*/ 528 w 4247"/>
                <a:gd name="T63" fmla="*/ 125 h 1024"/>
                <a:gd name="T64" fmla="*/ 530 w 4247"/>
                <a:gd name="T65" fmla="*/ 12 h 1024"/>
                <a:gd name="T66" fmla="*/ 518 w 4247"/>
                <a:gd name="T67" fmla="*/ 2 h 1024"/>
                <a:gd name="T68" fmla="*/ 16 w 4247"/>
                <a:gd name="T69" fmla="*/ 0 h 1024"/>
                <a:gd name="T70" fmla="*/ 16 w 4247"/>
                <a:gd name="T71" fmla="*/ 0 h 102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247" h="1024">
                  <a:moveTo>
                    <a:pt x="132" y="0"/>
                  </a:moveTo>
                  <a:lnTo>
                    <a:pt x="0" y="132"/>
                  </a:lnTo>
                  <a:lnTo>
                    <a:pt x="18" y="928"/>
                  </a:lnTo>
                  <a:lnTo>
                    <a:pt x="194" y="875"/>
                  </a:lnTo>
                  <a:lnTo>
                    <a:pt x="317" y="896"/>
                  </a:lnTo>
                  <a:lnTo>
                    <a:pt x="455" y="993"/>
                  </a:lnTo>
                  <a:lnTo>
                    <a:pt x="582" y="866"/>
                  </a:lnTo>
                  <a:lnTo>
                    <a:pt x="741" y="804"/>
                  </a:lnTo>
                  <a:lnTo>
                    <a:pt x="895" y="813"/>
                  </a:lnTo>
                  <a:lnTo>
                    <a:pt x="1000" y="853"/>
                  </a:lnTo>
                  <a:lnTo>
                    <a:pt x="1099" y="689"/>
                  </a:lnTo>
                  <a:lnTo>
                    <a:pt x="1209" y="640"/>
                  </a:lnTo>
                  <a:lnTo>
                    <a:pt x="1358" y="653"/>
                  </a:lnTo>
                  <a:lnTo>
                    <a:pt x="1450" y="729"/>
                  </a:lnTo>
                  <a:lnTo>
                    <a:pt x="1552" y="610"/>
                  </a:lnTo>
                  <a:lnTo>
                    <a:pt x="1737" y="543"/>
                  </a:lnTo>
                  <a:lnTo>
                    <a:pt x="1909" y="561"/>
                  </a:lnTo>
                  <a:lnTo>
                    <a:pt x="2047" y="619"/>
                  </a:lnTo>
                  <a:lnTo>
                    <a:pt x="2183" y="729"/>
                  </a:lnTo>
                  <a:lnTo>
                    <a:pt x="2329" y="746"/>
                  </a:lnTo>
                  <a:lnTo>
                    <a:pt x="2351" y="905"/>
                  </a:lnTo>
                  <a:lnTo>
                    <a:pt x="2535" y="795"/>
                  </a:lnTo>
                  <a:lnTo>
                    <a:pt x="2681" y="755"/>
                  </a:lnTo>
                  <a:lnTo>
                    <a:pt x="2844" y="765"/>
                  </a:lnTo>
                  <a:lnTo>
                    <a:pt x="3043" y="870"/>
                  </a:lnTo>
                  <a:lnTo>
                    <a:pt x="3281" y="875"/>
                  </a:lnTo>
                  <a:lnTo>
                    <a:pt x="3426" y="808"/>
                  </a:lnTo>
                  <a:lnTo>
                    <a:pt x="3603" y="821"/>
                  </a:lnTo>
                  <a:lnTo>
                    <a:pt x="3762" y="870"/>
                  </a:lnTo>
                  <a:lnTo>
                    <a:pt x="3881" y="1024"/>
                  </a:lnTo>
                  <a:lnTo>
                    <a:pt x="4040" y="985"/>
                  </a:lnTo>
                  <a:lnTo>
                    <a:pt x="4229" y="1002"/>
                  </a:lnTo>
                  <a:lnTo>
                    <a:pt x="4247" y="97"/>
                  </a:lnTo>
                  <a:lnTo>
                    <a:pt x="4145" y="18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xmlns="" id="{0AEDEA52-719E-1447-816F-1C6D33B760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" y="1754"/>
              <a:ext cx="118" cy="78"/>
            </a:xfrm>
            <a:custGeom>
              <a:avLst/>
              <a:gdLst>
                <a:gd name="T0" fmla="*/ 0 w 236"/>
                <a:gd name="T1" fmla="*/ 20 h 155"/>
                <a:gd name="T2" fmla="*/ 0 w 236"/>
                <a:gd name="T3" fmla="*/ 5 h 155"/>
                <a:gd name="T4" fmla="*/ 4 w 236"/>
                <a:gd name="T5" fmla="*/ 0 h 155"/>
                <a:gd name="T6" fmla="*/ 25 w 236"/>
                <a:gd name="T7" fmla="*/ 0 h 155"/>
                <a:gd name="T8" fmla="*/ 30 w 236"/>
                <a:gd name="T9" fmla="*/ 5 h 155"/>
                <a:gd name="T10" fmla="*/ 30 w 236"/>
                <a:gd name="T11" fmla="*/ 19 h 155"/>
                <a:gd name="T12" fmla="*/ 23 w 236"/>
                <a:gd name="T13" fmla="*/ 19 h 155"/>
                <a:gd name="T14" fmla="*/ 23 w 236"/>
                <a:gd name="T15" fmla="*/ 6 h 155"/>
                <a:gd name="T16" fmla="*/ 8 w 236"/>
                <a:gd name="T17" fmla="*/ 6 h 155"/>
                <a:gd name="T18" fmla="*/ 8 w 236"/>
                <a:gd name="T19" fmla="*/ 19 h 155"/>
                <a:gd name="T20" fmla="*/ 0 w 236"/>
                <a:gd name="T21" fmla="*/ 20 h 155"/>
                <a:gd name="T22" fmla="*/ 0 w 236"/>
                <a:gd name="T23" fmla="*/ 20 h 1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36" h="155">
                  <a:moveTo>
                    <a:pt x="0" y="155"/>
                  </a:moveTo>
                  <a:lnTo>
                    <a:pt x="0" y="34"/>
                  </a:lnTo>
                  <a:lnTo>
                    <a:pt x="32" y="0"/>
                  </a:lnTo>
                  <a:lnTo>
                    <a:pt x="199" y="0"/>
                  </a:lnTo>
                  <a:lnTo>
                    <a:pt x="236" y="37"/>
                  </a:lnTo>
                  <a:lnTo>
                    <a:pt x="236" y="148"/>
                  </a:lnTo>
                  <a:lnTo>
                    <a:pt x="181" y="148"/>
                  </a:lnTo>
                  <a:lnTo>
                    <a:pt x="181" y="45"/>
                  </a:lnTo>
                  <a:lnTo>
                    <a:pt x="64" y="45"/>
                  </a:lnTo>
                  <a:lnTo>
                    <a:pt x="64" y="152"/>
                  </a:lnTo>
                  <a:lnTo>
                    <a:pt x="0" y="15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xmlns="" id="{95F5134A-ADE1-6A4A-8F7F-056223EB7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6" y="2173"/>
              <a:ext cx="273" cy="259"/>
            </a:xfrm>
            <a:custGeom>
              <a:avLst/>
              <a:gdLst>
                <a:gd name="T0" fmla="*/ 0 w 546"/>
                <a:gd name="T1" fmla="*/ 0 h 517"/>
                <a:gd name="T2" fmla="*/ 69 w 546"/>
                <a:gd name="T3" fmla="*/ 0 h 517"/>
                <a:gd name="T4" fmla="*/ 69 w 546"/>
                <a:gd name="T5" fmla="*/ 65 h 517"/>
                <a:gd name="T6" fmla="*/ 60 w 546"/>
                <a:gd name="T7" fmla="*/ 65 h 517"/>
                <a:gd name="T8" fmla="*/ 60 w 546"/>
                <a:gd name="T9" fmla="*/ 8 h 517"/>
                <a:gd name="T10" fmla="*/ 11 w 546"/>
                <a:gd name="T11" fmla="*/ 8 h 517"/>
                <a:gd name="T12" fmla="*/ 11 w 546"/>
                <a:gd name="T13" fmla="*/ 65 h 517"/>
                <a:gd name="T14" fmla="*/ 0 w 546"/>
                <a:gd name="T15" fmla="*/ 65 h 517"/>
                <a:gd name="T16" fmla="*/ 0 w 546"/>
                <a:gd name="T17" fmla="*/ 0 h 517"/>
                <a:gd name="T18" fmla="*/ 0 w 546"/>
                <a:gd name="T19" fmla="*/ 0 h 51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46" h="517">
                  <a:moveTo>
                    <a:pt x="0" y="0"/>
                  </a:moveTo>
                  <a:lnTo>
                    <a:pt x="546" y="0"/>
                  </a:lnTo>
                  <a:lnTo>
                    <a:pt x="546" y="517"/>
                  </a:lnTo>
                  <a:lnTo>
                    <a:pt x="474" y="517"/>
                  </a:lnTo>
                  <a:lnTo>
                    <a:pt x="474" y="63"/>
                  </a:lnTo>
                  <a:lnTo>
                    <a:pt x="81" y="63"/>
                  </a:lnTo>
                  <a:lnTo>
                    <a:pt x="81" y="517"/>
                  </a:lnTo>
                  <a:lnTo>
                    <a:pt x="0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xmlns="" id="{DC06DF8C-FDFF-0541-AF67-6E05207DB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7" y="2185"/>
              <a:ext cx="38" cy="247"/>
            </a:xfrm>
            <a:custGeom>
              <a:avLst/>
              <a:gdLst>
                <a:gd name="T0" fmla="*/ 0 w 76"/>
                <a:gd name="T1" fmla="*/ 0 h 494"/>
                <a:gd name="T2" fmla="*/ 0 w 76"/>
                <a:gd name="T3" fmla="*/ 62 h 494"/>
                <a:gd name="T4" fmla="*/ 10 w 76"/>
                <a:gd name="T5" fmla="*/ 62 h 494"/>
                <a:gd name="T6" fmla="*/ 10 w 76"/>
                <a:gd name="T7" fmla="*/ 2 h 494"/>
                <a:gd name="T8" fmla="*/ 0 w 76"/>
                <a:gd name="T9" fmla="*/ 0 h 494"/>
                <a:gd name="T10" fmla="*/ 0 w 76"/>
                <a:gd name="T11" fmla="*/ 0 h 4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6" h="494">
                  <a:moveTo>
                    <a:pt x="0" y="0"/>
                  </a:moveTo>
                  <a:lnTo>
                    <a:pt x="0" y="494"/>
                  </a:lnTo>
                  <a:lnTo>
                    <a:pt x="76" y="494"/>
                  </a:lnTo>
                  <a:lnTo>
                    <a:pt x="76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xmlns="" id="{92784AD6-9356-8B44-BFCB-70932C2F1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5" y="2187"/>
              <a:ext cx="42" cy="245"/>
            </a:xfrm>
            <a:custGeom>
              <a:avLst/>
              <a:gdLst>
                <a:gd name="T0" fmla="*/ 0 w 84"/>
                <a:gd name="T1" fmla="*/ 0 h 490"/>
                <a:gd name="T2" fmla="*/ 0 w 84"/>
                <a:gd name="T3" fmla="*/ 62 h 490"/>
                <a:gd name="T4" fmla="*/ 11 w 84"/>
                <a:gd name="T5" fmla="*/ 62 h 490"/>
                <a:gd name="T6" fmla="*/ 11 w 84"/>
                <a:gd name="T7" fmla="*/ 1 h 490"/>
                <a:gd name="T8" fmla="*/ 0 w 84"/>
                <a:gd name="T9" fmla="*/ 0 h 490"/>
                <a:gd name="T10" fmla="*/ 0 w 84"/>
                <a:gd name="T11" fmla="*/ 0 h 4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4" h="490">
                  <a:moveTo>
                    <a:pt x="0" y="0"/>
                  </a:moveTo>
                  <a:lnTo>
                    <a:pt x="0" y="490"/>
                  </a:lnTo>
                  <a:lnTo>
                    <a:pt x="84" y="490"/>
                  </a:lnTo>
                  <a:lnTo>
                    <a:pt x="84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xmlns="" id="{550238E3-875B-C644-8902-C7E09EF0CF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6" y="2243"/>
              <a:ext cx="240" cy="42"/>
            </a:xfrm>
            <a:custGeom>
              <a:avLst/>
              <a:gdLst>
                <a:gd name="T0" fmla="*/ 0 w 481"/>
                <a:gd name="T1" fmla="*/ 0 h 84"/>
                <a:gd name="T2" fmla="*/ 60 w 481"/>
                <a:gd name="T3" fmla="*/ 0 h 84"/>
                <a:gd name="T4" fmla="*/ 60 w 481"/>
                <a:gd name="T5" fmla="*/ 11 h 84"/>
                <a:gd name="T6" fmla="*/ 1 w 481"/>
                <a:gd name="T7" fmla="*/ 11 h 84"/>
                <a:gd name="T8" fmla="*/ 0 w 481"/>
                <a:gd name="T9" fmla="*/ 0 h 84"/>
                <a:gd name="T10" fmla="*/ 0 w 481"/>
                <a:gd name="T11" fmla="*/ 0 h 8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81" h="84">
                  <a:moveTo>
                    <a:pt x="0" y="0"/>
                  </a:moveTo>
                  <a:lnTo>
                    <a:pt x="481" y="0"/>
                  </a:lnTo>
                  <a:lnTo>
                    <a:pt x="481" y="84"/>
                  </a:lnTo>
                  <a:lnTo>
                    <a:pt x="9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xmlns="" id="{04680F74-ED34-0B43-B87A-D5FE5ABCA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6" y="2323"/>
              <a:ext cx="236" cy="38"/>
            </a:xfrm>
            <a:custGeom>
              <a:avLst/>
              <a:gdLst>
                <a:gd name="T0" fmla="*/ 0 w 474"/>
                <a:gd name="T1" fmla="*/ 0 h 77"/>
                <a:gd name="T2" fmla="*/ 59 w 474"/>
                <a:gd name="T3" fmla="*/ 0 h 77"/>
                <a:gd name="T4" fmla="*/ 59 w 474"/>
                <a:gd name="T5" fmla="*/ 9 h 77"/>
                <a:gd name="T6" fmla="*/ 0 w 474"/>
                <a:gd name="T7" fmla="*/ 9 h 77"/>
                <a:gd name="T8" fmla="*/ 0 w 474"/>
                <a:gd name="T9" fmla="*/ 0 h 77"/>
                <a:gd name="T10" fmla="*/ 0 w 474"/>
                <a:gd name="T11" fmla="*/ 0 h 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4" h="77">
                  <a:moveTo>
                    <a:pt x="0" y="0"/>
                  </a:moveTo>
                  <a:lnTo>
                    <a:pt x="474" y="0"/>
                  </a:lnTo>
                  <a:lnTo>
                    <a:pt x="474" y="77"/>
                  </a:lnTo>
                  <a:lnTo>
                    <a:pt x="0" y="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xmlns="" id="{7162083A-DFD6-344D-BEF8-1018E079F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9" y="2396"/>
              <a:ext cx="250" cy="36"/>
            </a:xfrm>
            <a:custGeom>
              <a:avLst/>
              <a:gdLst>
                <a:gd name="T0" fmla="*/ 2 w 500"/>
                <a:gd name="T1" fmla="*/ 0 h 71"/>
                <a:gd name="T2" fmla="*/ 63 w 500"/>
                <a:gd name="T3" fmla="*/ 0 h 71"/>
                <a:gd name="T4" fmla="*/ 63 w 500"/>
                <a:gd name="T5" fmla="*/ 9 h 71"/>
                <a:gd name="T6" fmla="*/ 0 w 500"/>
                <a:gd name="T7" fmla="*/ 9 h 71"/>
                <a:gd name="T8" fmla="*/ 2 w 500"/>
                <a:gd name="T9" fmla="*/ 0 h 71"/>
                <a:gd name="T10" fmla="*/ 2 w 500"/>
                <a:gd name="T11" fmla="*/ 0 h 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00" h="71">
                  <a:moveTo>
                    <a:pt x="13" y="0"/>
                  </a:moveTo>
                  <a:lnTo>
                    <a:pt x="500" y="0"/>
                  </a:lnTo>
                  <a:lnTo>
                    <a:pt x="500" y="71"/>
                  </a:lnTo>
                  <a:lnTo>
                    <a:pt x="0" y="71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xmlns="" id="{1FB702C7-F1D4-9840-A0AF-63BBCD9488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2" y="2382"/>
              <a:ext cx="34" cy="50"/>
            </a:xfrm>
            <a:custGeom>
              <a:avLst/>
              <a:gdLst>
                <a:gd name="T0" fmla="*/ 0 w 66"/>
                <a:gd name="T1" fmla="*/ 13 h 100"/>
                <a:gd name="T2" fmla="*/ 9 w 66"/>
                <a:gd name="T3" fmla="*/ 13 h 100"/>
                <a:gd name="T4" fmla="*/ 9 w 66"/>
                <a:gd name="T5" fmla="*/ 0 h 100"/>
                <a:gd name="T6" fmla="*/ 0 w 66"/>
                <a:gd name="T7" fmla="*/ 0 h 100"/>
                <a:gd name="T8" fmla="*/ 0 w 66"/>
                <a:gd name="T9" fmla="*/ 13 h 100"/>
                <a:gd name="T10" fmla="*/ 0 w 66"/>
                <a:gd name="T11" fmla="*/ 13 h 1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6" h="100">
                  <a:moveTo>
                    <a:pt x="0" y="100"/>
                  </a:moveTo>
                  <a:lnTo>
                    <a:pt x="66" y="10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xmlns="" id="{0E5B1A63-A98D-E04D-B78A-A84432B8C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3" y="2382"/>
              <a:ext cx="33" cy="50"/>
            </a:xfrm>
            <a:custGeom>
              <a:avLst/>
              <a:gdLst>
                <a:gd name="T0" fmla="*/ 0 w 67"/>
                <a:gd name="T1" fmla="*/ 13 h 100"/>
                <a:gd name="T2" fmla="*/ 8 w 67"/>
                <a:gd name="T3" fmla="*/ 13 h 100"/>
                <a:gd name="T4" fmla="*/ 8 w 67"/>
                <a:gd name="T5" fmla="*/ 0 h 100"/>
                <a:gd name="T6" fmla="*/ 0 w 67"/>
                <a:gd name="T7" fmla="*/ 0 h 100"/>
                <a:gd name="T8" fmla="*/ 0 w 67"/>
                <a:gd name="T9" fmla="*/ 13 h 100"/>
                <a:gd name="T10" fmla="*/ 0 w 67"/>
                <a:gd name="T11" fmla="*/ 13 h 1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7" h="100">
                  <a:moveTo>
                    <a:pt x="0" y="100"/>
                  </a:moveTo>
                  <a:lnTo>
                    <a:pt x="67" y="100"/>
                  </a:lnTo>
                  <a:lnTo>
                    <a:pt x="67" y="0"/>
                  </a:lnTo>
                  <a:lnTo>
                    <a:pt x="0" y="0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xmlns="" id="{148EBCFA-4CC1-1648-9B82-E90F45D40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4" y="2383"/>
              <a:ext cx="34" cy="49"/>
            </a:xfrm>
            <a:custGeom>
              <a:avLst/>
              <a:gdLst>
                <a:gd name="T0" fmla="*/ 0 w 68"/>
                <a:gd name="T1" fmla="*/ 12 h 99"/>
                <a:gd name="T2" fmla="*/ 9 w 68"/>
                <a:gd name="T3" fmla="*/ 12 h 99"/>
                <a:gd name="T4" fmla="*/ 9 w 68"/>
                <a:gd name="T5" fmla="*/ 0 h 99"/>
                <a:gd name="T6" fmla="*/ 0 w 68"/>
                <a:gd name="T7" fmla="*/ 0 h 99"/>
                <a:gd name="T8" fmla="*/ 0 w 68"/>
                <a:gd name="T9" fmla="*/ 12 h 99"/>
                <a:gd name="T10" fmla="*/ 0 w 68"/>
                <a:gd name="T11" fmla="*/ 12 h 9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8" h="99">
                  <a:moveTo>
                    <a:pt x="0" y="99"/>
                  </a:moveTo>
                  <a:lnTo>
                    <a:pt x="68" y="99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99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xmlns="" id="{22EA1F8C-62C6-A446-A1E1-7A6123FC1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6" y="1700"/>
              <a:ext cx="269" cy="732"/>
            </a:xfrm>
            <a:custGeom>
              <a:avLst/>
              <a:gdLst>
                <a:gd name="T0" fmla="*/ 68 w 537"/>
                <a:gd name="T1" fmla="*/ 114 h 1464"/>
                <a:gd name="T2" fmla="*/ 68 w 537"/>
                <a:gd name="T3" fmla="*/ 0 h 1464"/>
                <a:gd name="T4" fmla="*/ 0 w 537"/>
                <a:gd name="T5" fmla="*/ 0 h 1464"/>
                <a:gd name="T6" fmla="*/ 0 w 537"/>
                <a:gd name="T7" fmla="*/ 183 h 1464"/>
                <a:gd name="T8" fmla="*/ 11 w 537"/>
                <a:gd name="T9" fmla="*/ 183 h 1464"/>
                <a:gd name="T10" fmla="*/ 11 w 537"/>
                <a:gd name="T11" fmla="*/ 9 h 1464"/>
                <a:gd name="T12" fmla="*/ 59 w 537"/>
                <a:gd name="T13" fmla="*/ 9 h 1464"/>
                <a:gd name="T14" fmla="*/ 59 w 537"/>
                <a:gd name="T15" fmla="*/ 113 h 1464"/>
                <a:gd name="T16" fmla="*/ 68 w 537"/>
                <a:gd name="T17" fmla="*/ 114 h 1464"/>
                <a:gd name="T18" fmla="*/ 68 w 537"/>
                <a:gd name="T19" fmla="*/ 114 h 146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37" h="1464">
                  <a:moveTo>
                    <a:pt x="537" y="906"/>
                  </a:moveTo>
                  <a:lnTo>
                    <a:pt x="537" y="0"/>
                  </a:lnTo>
                  <a:lnTo>
                    <a:pt x="0" y="0"/>
                  </a:lnTo>
                  <a:lnTo>
                    <a:pt x="0" y="1464"/>
                  </a:lnTo>
                  <a:lnTo>
                    <a:pt x="84" y="1464"/>
                  </a:lnTo>
                  <a:lnTo>
                    <a:pt x="84" y="68"/>
                  </a:lnTo>
                  <a:lnTo>
                    <a:pt x="469" y="68"/>
                  </a:lnTo>
                  <a:lnTo>
                    <a:pt x="469" y="902"/>
                  </a:lnTo>
                  <a:lnTo>
                    <a:pt x="537" y="90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xmlns="" id="{2CE58229-93A3-EA4E-9027-1F0C224A7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3" y="1714"/>
              <a:ext cx="42" cy="437"/>
            </a:xfrm>
            <a:custGeom>
              <a:avLst/>
              <a:gdLst>
                <a:gd name="T0" fmla="*/ 0 w 86"/>
                <a:gd name="T1" fmla="*/ 0 h 875"/>
                <a:gd name="T2" fmla="*/ 0 w 86"/>
                <a:gd name="T3" fmla="*/ 109 h 875"/>
                <a:gd name="T4" fmla="*/ 10 w 86"/>
                <a:gd name="T5" fmla="*/ 109 h 875"/>
                <a:gd name="T6" fmla="*/ 10 w 86"/>
                <a:gd name="T7" fmla="*/ 0 h 875"/>
                <a:gd name="T8" fmla="*/ 0 w 86"/>
                <a:gd name="T9" fmla="*/ 0 h 875"/>
                <a:gd name="T10" fmla="*/ 0 w 86"/>
                <a:gd name="T11" fmla="*/ 0 h 87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6" h="875">
                  <a:moveTo>
                    <a:pt x="0" y="0"/>
                  </a:moveTo>
                  <a:lnTo>
                    <a:pt x="0" y="875"/>
                  </a:lnTo>
                  <a:lnTo>
                    <a:pt x="86" y="875"/>
                  </a:lnTo>
                  <a:lnTo>
                    <a:pt x="86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xmlns="" id="{C8DDFBAC-AE16-5140-B02D-DDD0C25C9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8" y="2000"/>
              <a:ext cx="395" cy="30"/>
            </a:xfrm>
            <a:custGeom>
              <a:avLst/>
              <a:gdLst>
                <a:gd name="T0" fmla="*/ 0 w 791"/>
                <a:gd name="T1" fmla="*/ 0 h 59"/>
                <a:gd name="T2" fmla="*/ 98 w 791"/>
                <a:gd name="T3" fmla="*/ 0 h 59"/>
                <a:gd name="T4" fmla="*/ 98 w 791"/>
                <a:gd name="T5" fmla="*/ 8 h 59"/>
                <a:gd name="T6" fmla="*/ 0 w 791"/>
                <a:gd name="T7" fmla="*/ 8 h 59"/>
                <a:gd name="T8" fmla="*/ 0 w 791"/>
                <a:gd name="T9" fmla="*/ 0 h 59"/>
                <a:gd name="T10" fmla="*/ 0 w 791"/>
                <a:gd name="T11" fmla="*/ 0 h 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91" h="59">
                  <a:moveTo>
                    <a:pt x="0" y="0"/>
                  </a:moveTo>
                  <a:lnTo>
                    <a:pt x="791" y="0"/>
                  </a:lnTo>
                  <a:lnTo>
                    <a:pt x="791" y="59"/>
                  </a:lnTo>
                  <a:lnTo>
                    <a:pt x="0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xmlns="" id="{4FB02924-ACD8-9642-97DC-898F02894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" y="2034"/>
              <a:ext cx="80" cy="398"/>
            </a:xfrm>
            <a:custGeom>
              <a:avLst/>
              <a:gdLst>
                <a:gd name="T0" fmla="*/ 0 w 160"/>
                <a:gd name="T1" fmla="*/ 100 h 795"/>
                <a:gd name="T2" fmla="*/ 20 w 160"/>
                <a:gd name="T3" fmla="*/ 100 h 795"/>
                <a:gd name="T4" fmla="*/ 20 w 160"/>
                <a:gd name="T5" fmla="*/ 0 h 795"/>
                <a:gd name="T6" fmla="*/ 0 w 160"/>
                <a:gd name="T7" fmla="*/ 0 h 795"/>
                <a:gd name="T8" fmla="*/ 0 w 160"/>
                <a:gd name="T9" fmla="*/ 100 h 795"/>
                <a:gd name="T10" fmla="*/ 0 w 160"/>
                <a:gd name="T11" fmla="*/ 100 h 7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795">
                  <a:moveTo>
                    <a:pt x="0" y="795"/>
                  </a:moveTo>
                  <a:lnTo>
                    <a:pt x="160" y="795"/>
                  </a:lnTo>
                  <a:lnTo>
                    <a:pt x="160" y="0"/>
                  </a:lnTo>
                  <a:lnTo>
                    <a:pt x="0" y="0"/>
                  </a:lnTo>
                  <a:lnTo>
                    <a:pt x="0" y="7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xmlns="" id="{BF95620E-99DF-0543-A257-548229041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062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xmlns="" id="{E850FB45-EAF2-9140-8F40-6D6D71454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142"/>
              <a:ext cx="32" cy="47"/>
            </a:xfrm>
            <a:custGeom>
              <a:avLst/>
              <a:gdLst>
                <a:gd name="T0" fmla="*/ 0 w 63"/>
                <a:gd name="T1" fmla="*/ 11 h 96"/>
                <a:gd name="T2" fmla="*/ 8 w 63"/>
                <a:gd name="T3" fmla="*/ 11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1 h 96"/>
                <a:gd name="T10" fmla="*/ 0 w 63"/>
                <a:gd name="T11" fmla="*/ 11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xmlns="" id="{6D95FF75-0308-8947-A001-C4EE5939D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384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xmlns="" id="{838E1AC3-BDAF-5E4C-A05A-18AB69886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384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xmlns="" id="{5D7BFA8D-ACB0-9749-8619-D0CAD46E6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0" y="2384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xmlns="" id="{DFFC1F46-48FC-6441-9F70-CB04E617F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8" y="2384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xmlns="" id="{8E92F5B7-2B39-0842-9ADA-A7D1CD8F8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1" y="2384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xmlns="" id="{57A4520F-2215-D740-A8C1-9A600C65F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" y="2384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xmlns="" id="{50EAAA2F-965A-284D-B1F4-D374F423D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309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xmlns="" id="{40F22CB9-28D1-D744-86BC-43CD1B185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309"/>
              <a:ext cx="32" cy="48"/>
            </a:xfrm>
            <a:custGeom>
              <a:avLst/>
              <a:gdLst>
                <a:gd name="T0" fmla="*/ 0 w 64"/>
                <a:gd name="T1" fmla="*/ 12 h 95"/>
                <a:gd name="T2" fmla="*/ 8 w 64"/>
                <a:gd name="T3" fmla="*/ 12 h 95"/>
                <a:gd name="T4" fmla="*/ 8 w 64"/>
                <a:gd name="T5" fmla="*/ 0 h 95"/>
                <a:gd name="T6" fmla="*/ 0 w 64"/>
                <a:gd name="T7" fmla="*/ 0 h 95"/>
                <a:gd name="T8" fmla="*/ 0 w 64"/>
                <a:gd name="T9" fmla="*/ 12 h 95"/>
                <a:gd name="T10" fmla="*/ 0 w 64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xmlns="" id="{A71F1BF0-640A-6B40-BD2D-1F4FEF685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0" y="2309"/>
              <a:ext cx="32" cy="48"/>
            </a:xfrm>
            <a:custGeom>
              <a:avLst/>
              <a:gdLst>
                <a:gd name="T0" fmla="*/ 0 w 64"/>
                <a:gd name="T1" fmla="*/ 12 h 95"/>
                <a:gd name="T2" fmla="*/ 8 w 64"/>
                <a:gd name="T3" fmla="*/ 12 h 95"/>
                <a:gd name="T4" fmla="*/ 8 w 64"/>
                <a:gd name="T5" fmla="*/ 0 h 95"/>
                <a:gd name="T6" fmla="*/ 0 w 64"/>
                <a:gd name="T7" fmla="*/ 0 h 95"/>
                <a:gd name="T8" fmla="*/ 0 w 64"/>
                <a:gd name="T9" fmla="*/ 12 h 95"/>
                <a:gd name="T10" fmla="*/ 0 w 64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xmlns="" id="{61986739-9653-4448-93EF-626D40D68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8" y="2309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33">
              <a:extLst>
                <a:ext uri="{FF2B5EF4-FFF2-40B4-BE49-F238E27FC236}">
                  <a16:creationId xmlns:a16="http://schemas.microsoft.com/office/drawing/2014/main" xmlns="" id="{74088C6A-A986-1A4E-9BF1-30E1EE59AF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1" y="2309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xmlns="" id="{C6C546C1-39ED-9C47-A7FE-35D617D4A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" y="2309"/>
              <a:ext cx="32" cy="48"/>
            </a:xfrm>
            <a:custGeom>
              <a:avLst/>
              <a:gdLst>
                <a:gd name="T0" fmla="*/ 0 w 63"/>
                <a:gd name="T1" fmla="*/ 12 h 95"/>
                <a:gd name="T2" fmla="*/ 8 w 63"/>
                <a:gd name="T3" fmla="*/ 12 h 95"/>
                <a:gd name="T4" fmla="*/ 8 w 63"/>
                <a:gd name="T5" fmla="*/ 0 h 95"/>
                <a:gd name="T6" fmla="*/ 0 w 63"/>
                <a:gd name="T7" fmla="*/ 0 h 95"/>
                <a:gd name="T8" fmla="*/ 0 w 63"/>
                <a:gd name="T9" fmla="*/ 12 h 95"/>
                <a:gd name="T10" fmla="*/ 0 w 63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5">
                  <a:moveTo>
                    <a:pt x="0" y="95"/>
                  </a:moveTo>
                  <a:lnTo>
                    <a:pt x="63" y="95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xmlns="" id="{A68CD37F-B9DE-E644-90AA-F4247A57F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" y="2229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xmlns="" id="{643587D5-C356-F04C-B8DF-9EF2F6BF2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229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xmlns="" id="{97CD87B1-F2A0-7744-9EEE-F61C61CC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0" y="2229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xmlns="" id="{A1221A17-A234-1946-9AB9-BA87BB330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8" y="2229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xmlns="" id="{5E46D915-FDAB-E447-B6E6-2F53322B3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1" y="2229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xmlns="" id="{E034CA9E-789B-D54D-AB1F-72FDB05F7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" y="2229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xmlns="" id="{CF5DDBE8-424F-814A-BD90-8F56E9CA7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8" y="2058"/>
              <a:ext cx="292" cy="34"/>
            </a:xfrm>
            <a:custGeom>
              <a:avLst/>
              <a:gdLst>
                <a:gd name="T0" fmla="*/ 0 w 583"/>
                <a:gd name="T1" fmla="*/ 9 h 68"/>
                <a:gd name="T2" fmla="*/ 73 w 583"/>
                <a:gd name="T3" fmla="*/ 9 h 68"/>
                <a:gd name="T4" fmla="*/ 73 w 583"/>
                <a:gd name="T5" fmla="*/ 0 h 68"/>
                <a:gd name="T6" fmla="*/ 0 w 583"/>
                <a:gd name="T7" fmla="*/ 0 h 68"/>
                <a:gd name="T8" fmla="*/ 0 w 583"/>
                <a:gd name="T9" fmla="*/ 9 h 68"/>
                <a:gd name="T10" fmla="*/ 0 w 583"/>
                <a:gd name="T11" fmla="*/ 9 h 6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83" h="68">
                  <a:moveTo>
                    <a:pt x="0" y="68"/>
                  </a:moveTo>
                  <a:lnTo>
                    <a:pt x="583" y="68"/>
                  </a:lnTo>
                  <a:lnTo>
                    <a:pt x="583" y="0"/>
                  </a:lnTo>
                  <a:lnTo>
                    <a:pt x="0" y="0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xmlns="" id="{3E30D997-5F0A-F148-AC4C-5F1F1150C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2" y="2118"/>
              <a:ext cx="298" cy="31"/>
            </a:xfrm>
            <a:custGeom>
              <a:avLst/>
              <a:gdLst>
                <a:gd name="T0" fmla="*/ 0 w 596"/>
                <a:gd name="T1" fmla="*/ 7 h 64"/>
                <a:gd name="T2" fmla="*/ 75 w 596"/>
                <a:gd name="T3" fmla="*/ 7 h 64"/>
                <a:gd name="T4" fmla="*/ 75 w 596"/>
                <a:gd name="T5" fmla="*/ 0 h 64"/>
                <a:gd name="T6" fmla="*/ 0 w 596"/>
                <a:gd name="T7" fmla="*/ 0 h 64"/>
                <a:gd name="T8" fmla="*/ 0 w 596"/>
                <a:gd name="T9" fmla="*/ 7 h 64"/>
                <a:gd name="T10" fmla="*/ 0 w 596"/>
                <a:gd name="T11" fmla="*/ 7 h 6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96" h="64">
                  <a:moveTo>
                    <a:pt x="0" y="64"/>
                  </a:moveTo>
                  <a:lnTo>
                    <a:pt x="596" y="64"/>
                  </a:lnTo>
                  <a:lnTo>
                    <a:pt x="596" y="0"/>
                  </a:lnTo>
                  <a:lnTo>
                    <a:pt x="0" y="0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xmlns="" id="{E95D1401-CB5C-8843-816C-1133B33DE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062"/>
              <a:ext cx="32" cy="48"/>
            </a:xfrm>
            <a:custGeom>
              <a:avLst/>
              <a:gdLst>
                <a:gd name="T0" fmla="*/ 0 w 64"/>
                <a:gd name="T1" fmla="*/ 12 h 95"/>
                <a:gd name="T2" fmla="*/ 8 w 64"/>
                <a:gd name="T3" fmla="*/ 12 h 95"/>
                <a:gd name="T4" fmla="*/ 8 w 64"/>
                <a:gd name="T5" fmla="*/ 0 h 95"/>
                <a:gd name="T6" fmla="*/ 0 w 64"/>
                <a:gd name="T7" fmla="*/ 0 h 95"/>
                <a:gd name="T8" fmla="*/ 0 w 64"/>
                <a:gd name="T9" fmla="*/ 12 h 95"/>
                <a:gd name="T10" fmla="*/ 0 w 64"/>
                <a:gd name="T11" fmla="*/ 12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xmlns="" id="{4DC53CE9-2CBB-6F44-BE11-7F1FA1BB43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" y="2140"/>
              <a:ext cx="32" cy="47"/>
            </a:xfrm>
            <a:custGeom>
              <a:avLst/>
              <a:gdLst>
                <a:gd name="T0" fmla="*/ 0 w 64"/>
                <a:gd name="T1" fmla="*/ 12 h 94"/>
                <a:gd name="T2" fmla="*/ 8 w 64"/>
                <a:gd name="T3" fmla="*/ 12 h 94"/>
                <a:gd name="T4" fmla="*/ 8 w 64"/>
                <a:gd name="T5" fmla="*/ 0 h 94"/>
                <a:gd name="T6" fmla="*/ 0 w 64"/>
                <a:gd name="T7" fmla="*/ 0 h 94"/>
                <a:gd name="T8" fmla="*/ 0 w 64"/>
                <a:gd name="T9" fmla="*/ 12 h 94"/>
                <a:gd name="T10" fmla="*/ 0 w 64"/>
                <a:gd name="T11" fmla="*/ 12 h 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4">
                  <a:moveTo>
                    <a:pt x="0" y="94"/>
                  </a:moveTo>
                  <a:lnTo>
                    <a:pt x="64" y="94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Freeform 45">
              <a:extLst>
                <a:ext uri="{FF2B5EF4-FFF2-40B4-BE49-F238E27FC236}">
                  <a16:creationId xmlns:a16="http://schemas.microsoft.com/office/drawing/2014/main" xmlns="" id="{52BC0595-13BA-2842-AA96-5A4F30C204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4" y="2076"/>
              <a:ext cx="133" cy="29"/>
            </a:xfrm>
            <a:custGeom>
              <a:avLst/>
              <a:gdLst>
                <a:gd name="T0" fmla="*/ 0 w 267"/>
                <a:gd name="T1" fmla="*/ 0 h 56"/>
                <a:gd name="T2" fmla="*/ 33 w 267"/>
                <a:gd name="T3" fmla="*/ 0 h 56"/>
                <a:gd name="T4" fmla="*/ 33 w 267"/>
                <a:gd name="T5" fmla="*/ 8 h 56"/>
                <a:gd name="T6" fmla="*/ 0 w 267"/>
                <a:gd name="T7" fmla="*/ 8 h 56"/>
                <a:gd name="T8" fmla="*/ 0 w 267"/>
                <a:gd name="T9" fmla="*/ 0 h 56"/>
                <a:gd name="T10" fmla="*/ 0 w 267"/>
                <a:gd name="T11" fmla="*/ 0 h 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7" h="56">
                  <a:moveTo>
                    <a:pt x="0" y="0"/>
                  </a:moveTo>
                  <a:lnTo>
                    <a:pt x="267" y="0"/>
                  </a:lnTo>
                  <a:lnTo>
                    <a:pt x="267" y="56"/>
                  </a:lnTo>
                  <a:lnTo>
                    <a:pt x="0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xmlns="" id="{8ECB206F-7918-7942-BF05-E3C1022D8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2" y="2123"/>
              <a:ext cx="133" cy="28"/>
            </a:xfrm>
            <a:custGeom>
              <a:avLst/>
              <a:gdLst>
                <a:gd name="T0" fmla="*/ 0 w 266"/>
                <a:gd name="T1" fmla="*/ 0 h 55"/>
                <a:gd name="T2" fmla="*/ 34 w 266"/>
                <a:gd name="T3" fmla="*/ 0 h 55"/>
                <a:gd name="T4" fmla="*/ 34 w 266"/>
                <a:gd name="T5" fmla="*/ 7 h 55"/>
                <a:gd name="T6" fmla="*/ 0 w 266"/>
                <a:gd name="T7" fmla="*/ 7 h 55"/>
                <a:gd name="T8" fmla="*/ 0 w 266"/>
                <a:gd name="T9" fmla="*/ 0 h 55"/>
                <a:gd name="T10" fmla="*/ 0 w 266"/>
                <a:gd name="T11" fmla="*/ 0 h 5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6" h="55">
                  <a:moveTo>
                    <a:pt x="0" y="0"/>
                  </a:moveTo>
                  <a:lnTo>
                    <a:pt x="266" y="0"/>
                  </a:lnTo>
                  <a:lnTo>
                    <a:pt x="266" y="55"/>
                  </a:lnTo>
                  <a:lnTo>
                    <a:pt x="0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xmlns="" id="{A6491590-9AC8-DF40-89AB-35730015D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5" y="1718"/>
              <a:ext cx="41" cy="714"/>
            </a:xfrm>
            <a:custGeom>
              <a:avLst/>
              <a:gdLst>
                <a:gd name="T0" fmla="*/ 0 w 83"/>
                <a:gd name="T1" fmla="*/ 179 h 1428"/>
                <a:gd name="T2" fmla="*/ 10 w 83"/>
                <a:gd name="T3" fmla="*/ 179 h 1428"/>
                <a:gd name="T4" fmla="*/ 10 w 83"/>
                <a:gd name="T5" fmla="*/ 0 h 1428"/>
                <a:gd name="T6" fmla="*/ 0 w 83"/>
                <a:gd name="T7" fmla="*/ 0 h 1428"/>
                <a:gd name="T8" fmla="*/ 0 w 83"/>
                <a:gd name="T9" fmla="*/ 179 h 1428"/>
                <a:gd name="T10" fmla="*/ 0 w 83"/>
                <a:gd name="T11" fmla="*/ 179 h 142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3" h="1428">
                  <a:moveTo>
                    <a:pt x="0" y="1428"/>
                  </a:moveTo>
                  <a:lnTo>
                    <a:pt x="83" y="1428"/>
                  </a:lnTo>
                  <a:lnTo>
                    <a:pt x="83" y="0"/>
                  </a:lnTo>
                  <a:lnTo>
                    <a:pt x="0" y="0"/>
                  </a:lnTo>
                  <a:lnTo>
                    <a:pt x="0" y="1428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xmlns="" id="{0DFD03AF-5A28-1B4A-A7D7-658DB3A89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394"/>
              <a:ext cx="346" cy="39"/>
            </a:xfrm>
            <a:custGeom>
              <a:avLst/>
              <a:gdLst>
                <a:gd name="T0" fmla="*/ 0 w 692"/>
                <a:gd name="T1" fmla="*/ 10 h 77"/>
                <a:gd name="T2" fmla="*/ 87 w 692"/>
                <a:gd name="T3" fmla="*/ 10 h 77"/>
                <a:gd name="T4" fmla="*/ 87 w 692"/>
                <a:gd name="T5" fmla="*/ 1 h 77"/>
                <a:gd name="T6" fmla="*/ 0 w 692"/>
                <a:gd name="T7" fmla="*/ 0 h 77"/>
                <a:gd name="T8" fmla="*/ 0 w 692"/>
                <a:gd name="T9" fmla="*/ 10 h 77"/>
                <a:gd name="T10" fmla="*/ 0 w 692"/>
                <a:gd name="T11" fmla="*/ 10 h 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92" h="77">
                  <a:moveTo>
                    <a:pt x="0" y="77"/>
                  </a:moveTo>
                  <a:lnTo>
                    <a:pt x="692" y="77"/>
                  </a:lnTo>
                  <a:lnTo>
                    <a:pt x="690" y="2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xmlns="" id="{17F97DBD-D199-B648-8A00-BAC298320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330"/>
              <a:ext cx="347" cy="40"/>
            </a:xfrm>
            <a:custGeom>
              <a:avLst/>
              <a:gdLst>
                <a:gd name="T0" fmla="*/ 0 w 693"/>
                <a:gd name="T1" fmla="*/ 10 h 80"/>
                <a:gd name="T2" fmla="*/ 87 w 693"/>
                <a:gd name="T3" fmla="*/ 10 h 80"/>
                <a:gd name="T4" fmla="*/ 87 w 693"/>
                <a:gd name="T5" fmla="*/ 0 h 80"/>
                <a:gd name="T6" fmla="*/ 0 w 693"/>
                <a:gd name="T7" fmla="*/ 0 h 80"/>
                <a:gd name="T8" fmla="*/ 0 w 693"/>
                <a:gd name="T9" fmla="*/ 10 h 80"/>
                <a:gd name="T10" fmla="*/ 0 w 693"/>
                <a:gd name="T11" fmla="*/ 10 h 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93" h="80">
                  <a:moveTo>
                    <a:pt x="0" y="80"/>
                  </a:moveTo>
                  <a:lnTo>
                    <a:pt x="693" y="80"/>
                  </a:lnTo>
                  <a:lnTo>
                    <a:pt x="693" y="0"/>
                  </a:lnTo>
                  <a:lnTo>
                    <a:pt x="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xmlns="" id="{49592ED7-221D-814E-9B2E-C82E026A3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268"/>
              <a:ext cx="343" cy="40"/>
            </a:xfrm>
            <a:custGeom>
              <a:avLst/>
              <a:gdLst>
                <a:gd name="T0" fmla="*/ 0 w 686"/>
                <a:gd name="T1" fmla="*/ 10 h 80"/>
                <a:gd name="T2" fmla="*/ 86 w 686"/>
                <a:gd name="T3" fmla="*/ 10 h 80"/>
                <a:gd name="T4" fmla="*/ 86 w 686"/>
                <a:gd name="T5" fmla="*/ 0 h 80"/>
                <a:gd name="T6" fmla="*/ 0 w 686"/>
                <a:gd name="T7" fmla="*/ 0 h 80"/>
                <a:gd name="T8" fmla="*/ 0 w 686"/>
                <a:gd name="T9" fmla="*/ 10 h 80"/>
                <a:gd name="T10" fmla="*/ 0 w 686"/>
                <a:gd name="T11" fmla="*/ 10 h 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86" h="80">
                  <a:moveTo>
                    <a:pt x="0" y="80"/>
                  </a:moveTo>
                  <a:lnTo>
                    <a:pt x="686" y="80"/>
                  </a:lnTo>
                  <a:lnTo>
                    <a:pt x="686" y="0"/>
                  </a:lnTo>
                  <a:lnTo>
                    <a:pt x="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xmlns="" id="{3949A9BB-EC8A-F549-B15A-652543FCE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205"/>
              <a:ext cx="364" cy="42"/>
            </a:xfrm>
            <a:custGeom>
              <a:avLst/>
              <a:gdLst>
                <a:gd name="T0" fmla="*/ 0 w 728"/>
                <a:gd name="T1" fmla="*/ 10 h 85"/>
                <a:gd name="T2" fmla="*/ 91 w 728"/>
                <a:gd name="T3" fmla="*/ 10 h 85"/>
                <a:gd name="T4" fmla="*/ 91 w 728"/>
                <a:gd name="T5" fmla="*/ 0 h 85"/>
                <a:gd name="T6" fmla="*/ 0 w 728"/>
                <a:gd name="T7" fmla="*/ 0 h 85"/>
                <a:gd name="T8" fmla="*/ 0 w 728"/>
                <a:gd name="T9" fmla="*/ 10 h 85"/>
                <a:gd name="T10" fmla="*/ 0 w 728"/>
                <a:gd name="T11" fmla="*/ 10 h 8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28" h="85">
                  <a:moveTo>
                    <a:pt x="0" y="85"/>
                  </a:moveTo>
                  <a:lnTo>
                    <a:pt x="728" y="85"/>
                  </a:lnTo>
                  <a:lnTo>
                    <a:pt x="728" y="0"/>
                  </a:lnTo>
                  <a:lnTo>
                    <a:pt x="0" y="0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xmlns="" id="{3FE3EC90-42DE-534A-8E0D-38117D221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" y="2144"/>
              <a:ext cx="353" cy="38"/>
            </a:xfrm>
            <a:custGeom>
              <a:avLst/>
              <a:gdLst>
                <a:gd name="T0" fmla="*/ 0 w 705"/>
                <a:gd name="T1" fmla="*/ 10 h 75"/>
                <a:gd name="T2" fmla="*/ 89 w 705"/>
                <a:gd name="T3" fmla="*/ 10 h 75"/>
                <a:gd name="T4" fmla="*/ 89 w 705"/>
                <a:gd name="T5" fmla="*/ 0 h 75"/>
                <a:gd name="T6" fmla="*/ 0 w 705"/>
                <a:gd name="T7" fmla="*/ 0 h 75"/>
                <a:gd name="T8" fmla="*/ 0 w 705"/>
                <a:gd name="T9" fmla="*/ 10 h 75"/>
                <a:gd name="T10" fmla="*/ 0 w 705"/>
                <a:gd name="T11" fmla="*/ 10 h 7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05" h="75">
                  <a:moveTo>
                    <a:pt x="0" y="75"/>
                  </a:moveTo>
                  <a:lnTo>
                    <a:pt x="705" y="75"/>
                  </a:lnTo>
                  <a:lnTo>
                    <a:pt x="705" y="0"/>
                  </a:lnTo>
                  <a:lnTo>
                    <a:pt x="0" y="0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xmlns="" id="{3D630BAB-B966-7E45-B5C4-3F4863D2FF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9" y="2060"/>
              <a:ext cx="40" cy="373"/>
            </a:xfrm>
            <a:custGeom>
              <a:avLst/>
              <a:gdLst>
                <a:gd name="T0" fmla="*/ 0 w 81"/>
                <a:gd name="T1" fmla="*/ 94 h 746"/>
                <a:gd name="T2" fmla="*/ 10 w 81"/>
                <a:gd name="T3" fmla="*/ 94 h 746"/>
                <a:gd name="T4" fmla="*/ 10 w 81"/>
                <a:gd name="T5" fmla="*/ 0 h 746"/>
                <a:gd name="T6" fmla="*/ 0 w 81"/>
                <a:gd name="T7" fmla="*/ 0 h 746"/>
                <a:gd name="T8" fmla="*/ 0 w 81"/>
                <a:gd name="T9" fmla="*/ 94 h 746"/>
                <a:gd name="T10" fmla="*/ 0 w 81"/>
                <a:gd name="T11" fmla="*/ 94 h 74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1" h="746">
                  <a:moveTo>
                    <a:pt x="0" y="746"/>
                  </a:moveTo>
                  <a:lnTo>
                    <a:pt x="81" y="746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746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xmlns="" id="{8363CA26-7774-7446-83C4-97784AE2C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" y="1772"/>
              <a:ext cx="208" cy="84"/>
            </a:xfrm>
            <a:custGeom>
              <a:avLst/>
              <a:gdLst>
                <a:gd name="T0" fmla="*/ 0 w 415"/>
                <a:gd name="T1" fmla="*/ 5 h 166"/>
                <a:gd name="T2" fmla="*/ 2 w 415"/>
                <a:gd name="T3" fmla="*/ 4 h 166"/>
                <a:gd name="T4" fmla="*/ 8 w 415"/>
                <a:gd name="T5" fmla="*/ 3 h 166"/>
                <a:gd name="T6" fmla="*/ 16 w 415"/>
                <a:gd name="T7" fmla="*/ 1 h 166"/>
                <a:gd name="T8" fmla="*/ 26 w 415"/>
                <a:gd name="T9" fmla="*/ 0 h 166"/>
                <a:gd name="T10" fmla="*/ 36 w 415"/>
                <a:gd name="T11" fmla="*/ 3 h 166"/>
                <a:gd name="T12" fmla="*/ 41 w 415"/>
                <a:gd name="T13" fmla="*/ 5 h 166"/>
                <a:gd name="T14" fmla="*/ 45 w 415"/>
                <a:gd name="T15" fmla="*/ 7 h 166"/>
                <a:gd name="T16" fmla="*/ 48 w 415"/>
                <a:gd name="T17" fmla="*/ 10 h 166"/>
                <a:gd name="T18" fmla="*/ 50 w 415"/>
                <a:gd name="T19" fmla="*/ 12 h 166"/>
                <a:gd name="T20" fmla="*/ 52 w 415"/>
                <a:gd name="T21" fmla="*/ 14 h 166"/>
                <a:gd name="T22" fmla="*/ 48 w 415"/>
                <a:gd name="T23" fmla="*/ 22 h 166"/>
                <a:gd name="T24" fmla="*/ 47 w 415"/>
                <a:gd name="T25" fmla="*/ 19 h 166"/>
                <a:gd name="T26" fmla="*/ 45 w 415"/>
                <a:gd name="T27" fmla="*/ 17 h 166"/>
                <a:gd name="T28" fmla="*/ 42 w 415"/>
                <a:gd name="T29" fmla="*/ 14 h 166"/>
                <a:gd name="T30" fmla="*/ 38 w 415"/>
                <a:gd name="T31" fmla="*/ 12 h 166"/>
                <a:gd name="T32" fmla="*/ 35 w 415"/>
                <a:gd name="T33" fmla="*/ 10 h 166"/>
                <a:gd name="T34" fmla="*/ 30 w 415"/>
                <a:gd name="T35" fmla="*/ 8 h 166"/>
                <a:gd name="T36" fmla="*/ 25 w 415"/>
                <a:gd name="T37" fmla="*/ 7 h 166"/>
                <a:gd name="T38" fmla="*/ 15 w 415"/>
                <a:gd name="T39" fmla="*/ 8 h 166"/>
                <a:gd name="T40" fmla="*/ 8 w 415"/>
                <a:gd name="T41" fmla="*/ 10 h 166"/>
                <a:gd name="T42" fmla="*/ 4 w 415"/>
                <a:gd name="T43" fmla="*/ 13 h 166"/>
                <a:gd name="T44" fmla="*/ 2 w 415"/>
                <a:gd name="T45" fmla="*/ 14 h 166"/>
                <a:gd name="T46" fmla="*/ 0 w 415"/>
                <a:gd name="T47" fmla="*/ 5 h 166"/>
                <a:gd name="T48" fmla="*/ 0 w 415"/>
                <a:gd name="T49" fmla="*/ 5 h 16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15" h="166">
                  <a:moveTo>
                    <a:pt x="0" y="39"/>
                  </a:moveTo>
                  <a:lnTo>
                    <a:pt x="16" y="32"/>
                  </a:lnTo>
                  <a:lnTo>
                    <a:pt x="58" y="17"/>
                  </a:lnTo>
                  <a:lnTo>
                    <a:pt x="123" y="3"/>
                  </a:lnTo>
                  <a:lnTo>
                    <a:pt x="206" y="0"/>
                  </a:lnTo>
                  <a:lnTo>
                    <a:pt x="288" y="18"/>
                  </a:lnTo>
                  <a:lnTo>
                    <a:pt x="324" y="34"/>
                  </a:lnTo>
                  <a:lnTo>
                    <a:pt x="356" y="55"/>
                  </a:lnTo>
                  <a:lnTo>
                    <a:pt x="381" y="74"/>
                  </a:lnTo>
                  <a:lnTo>
                    <a:pt x="400" y="91"/>
                  </a:lnTo>
                  <a:lnTo>
                    <a:pt x="415" y="107"/>
                  </a:lnTo>
                  <a:lnTo>
                    <a:pt x="384" y="166"/>
                  </a:lnTo>
                  <a:lnTo>
                    <a:pt x="371" y="149"/>
                  </a:lnTo>
                  <a:lnTo>
                    <a:pt x="353" y="131"/>
                  </a:lnTo>
                  <a:lnTo>
                    <a:pt x="332" y="111"/>
                  </a:lnTo>
                  <a:lnTo>
                    <a:pt x="304" y="92"/>
                  </a:lnTo>
                  <a:lnTo>
                    <a:pt x="274" y="74"/>
                  </a:lnTo>
                  <a:lnTo>
                    <a:pt x="236" y="60"/>
                  </a:lnTo>
                  <a:lnTo>
                    <a:pt x="195" y="55"/>
                  </a:lnTo>
                  <a:lnTo>
                    <a:pt x="119" y="59"/>
                  </a:lnTo>
                  <a:lnTo>
                    <a:pt x="61" y="78"/>
                  </a:lnTo>
                  <a:lnTo>
                    <a:pt x="25" y="97"/>
                  </a:lnTo>
                  <a:lnTo>
                    <a:pt x="13" y="107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xmlns="" id="{A6493F2B-C74A-DF42-B054-897A24CD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4" y="1649"/>
              <a:ext cx="601" cy="316"/>
            </a:xfrm>
            <a:custGeom>
              <a:avLst/>
              <a:gdLst>
                <a:gd name="T0" fmla="*/ 2 w 1203"/>
                <a:gd name="T1" fmla="*/ 70 h 631"/>
                <a:gd name="T2" fmla="*/ 9 w 1203"/>
                <a:gd name="T3" fmla="*/ 56 h 631"/>
                <a:gd name="T4" fmla="*/ 17 w 1203"/>
                <a:gd name="T5" fmla="*/ 44 h 631"/>
                <a:gd name="T6" fmla="*/ 21 w 1203"/>
                <a:gd name="T7" fmla="*/ 40 h 631"/>
                <a:gd name="T8" fmla="*/ 24 w 1203"/>
                <a:gd name="T9" fmla="*/ 37 h 631"/>
                <a:gd name="T10" fmla="*/ 28 w 1203"/>
                <a:gd name="T11" fmla="*/ 33 h 631"/>
                <a:gd name="T12" fmla="*/ 37 w 1203"/>
                <a:gd name="T13" fmla="*/ 27 h 631"/>
                <a:gd name="T14" fmla="*/ 46 w 1203"/>
                <a:gd name="T15" fmla="*/ 24 h 631"/>
                <a:gd name="T16" fmla="*/ 70 w 1203"/>
                <a:gd name="T17" fmla="*/ 22 h 631"/>
                <a:gd name="T18" fmla="*/ 84 w 1203"/>
                <a:gd name="T19" fmla="*/ 25 h 631"/>
                <a:gd name="T20" fmla="*/ 90 w 1203"/>
                <a:gd name="T21" fmla="*/ 15 h 631"/>
                <a:gd name="T22" fmla="*/ 93 w 1203"/>
                <a:gd name="T23" fmla="*/ 11 h 631"/>
                <a:gd name="T24" fmla="*/ 98 w 1203"/>
                <a:gd name="T25" fmla="*/ 7 h 631"/>
                <a:gd name="T26" fmla="*/ 103 w 1203"/>
                <a:gd name="T27" fmla="*/ 4 h 631"/>
                <a:gd name="T28" fmla="*/ 122 w 1203"/>
                <a:gd name="T29" fmla="*/ 0 h 631"/>
                <a:gd name="T30" fmla="*/ 138 w 1203"/>
                <a:gd name="T31" fmla="*/ 6 h 631"/>
                <a:gd name="T32" fmla="*/ 147 w 1203"/>
                <a:gd name="T33" fmla="*/ 16 h 631"/>
                <a:gd name="T34" fmla="*/ 142 w 1203"/>
                <a:gd name="T35" fmla="*/ 29 h 631"/>
                <a:gd name="T36" fmla="*/ 140 w 1203"/>
                <a:gd name="T37" fmla="*/ 22 h 631"/>
                <a:gd name="T38" fmla="*/ 137 w 1203"/>
                <a:gd name="T39" fmla="*/ 15 h 631"/>
                <a:gd name="T40" fmla="*/ 133 w 1203"/>
                <a:gd name="T41" fmla="*/ 12 h 631"/>
                <a:gd name="T42" fmla="*/ 124 w 1203"/>
                <a:gd name="T43" fmla="*/ 8 h 631"/>
                <a:gd name="T44" fmla="*/ 108 w 1203"/>
                <a:gd name="T45" fmla="*/ 11 h 631"/>
                <a:gd name="T46" fmla="*/ 97 w 1203"/>
                <a:gd name="T47" fmla="*/ 19 h 631"/>
                <a:gd name="T48" fmla="*/ 90 w 1203"/>
                <a:gd name="T49" fmla="*/ 37 h 631"/>
                <a:gd name="T50" fmla="*/ 81 w 1203"/>
                <a:gd name="T51" fmla="*/ 32 h 631"/>
                <a:gd name="T52" fmla="*/ 68 w 1203"/>
                <a:gd name="T53" fmla="*/ 28 h 631"/>
                <a:gd name="T54" fmla="*/ 51 w 1203"/>
                <a:gd name="T55" fmla="*/ 30 h 631"/>
                <a:gd name="T56" fmla="*/ 36 w 1203"/>
                <a:gd name="T57" fmla="*/ 37 h 631"/>
                <a:gd name="T58" fmla="*/ 28 w 1203"/>
                <a:gd name="T59" fmla="*/ 43 h 631"/>
                <a:gd name="T60" fmla="*/ 21 w 1203"/>
                <a:gd name="T61" fmla="*/ 51 h 631"/>
                <a:gd name="T62" fmla="*/ 14 w 1203"/>
                <a:gd name="T63" fmla="*/ 62 h 631"/>
                <a:gd name="T64" fmla="*/ 6 w 1203"/>
                <a:gd name="T65" fmla="*/ 79 h 631"/>
                <a:gd name="T66" fmla="*/ 0 w 1203"/>
                <a:gd name="T67" fmla="*/ 76 h 63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203" h="631">
                  <a:moveTo>
                    <a:pt x="0" y="602"/>
                  </a:moveTo>
                  <a:lnTo>
                    <a:pt x="19" y="556"/>
                  </a:lnTo>
                  <a:lnTo>
                    <a:pt x="42" y="506"/>
                  </a:lnTo>
                  <a:lnTo>
                    <a:pt x="77" y="447"/>
                  </a:lnTo>
                  <a:lnTo>
                    <a:pt x="119" y="383"/>
                  </a:lnTo>
                  <a:lnTo>
                    <a:pt x="142" y="350"/>
                  </a:lnTo>
                  <a:lnTo>
                    <a:pt x="155" y="334"/>
                  </a:lnTo>
                  <a:lnTo>
                    <a:pt x="169" y="320"/>
                  </a:lnTo>
                  <a:lnTo>
                    <a:pt x="184" y="304"/>
                  </a:lnTo>
                  <a:lnTo>
                    <a:pt x="198" y="289"/>
                  </a:lnTo>
                  <a:lnTo>
                    <a:pt x="214" y="276"/>
                  </a:lnTo>
                  <a:lnTo>
                    <a:pt x="230" y="262"/>
                  </a:lnTo>
                  <a:lnTo>
                    <a:pt x="265" y="237"/>
                  </a:lnTo>
                  <a:lnTo>
                    <a:pt x="300" y="215"/>
                  </a:lnTo>
                  <a:lnTo>
                    <a:pt x="337" y="199"/>
                  </a:lnTo>
                  <a:lnTo>
                    <a:pt x="374" y="186"/>
                  </a:lnTo>
                  <a:lnTo>
                    <a:pt x="443" y="170"/>
                  </a:lnTo>
                  <a:lnTo>
                    <a:pt x="563" y="169"/>
                  </a:lnTo>
                  <a:lnTo>
                    <a:pt x="644" y="188"/>
                  </a:lnTo>
                  <a:lnTo>
                    <a:pt x="676" y="199"/>
                  </a:lnTo>
                  <a:lnTo>
                    <a:pt x="688" y="175"/>
                  </a:lnTo>
                  <a:lnTo>
                    <a:pt x="724" y="120"/>
                  </a:lnTo>
                  <a:lnTo>
                    <a:pt x="737" y="104"/>
                  </a:lnTo>
                  <a:lnTo>
                    <a:pt x="751" y="88"/>
                  </a:lnTo>
                  <a:lnTo>
                    <a:pt x="769" y="70"/>
                  </a:lnTo>
                  <a:lnTo>
                    <a:pt x="786" y="56"/>
                  </a:lnTo>
                  <a:lnTo>
                    <a:pt x="806" y="42"/>
                  </a:lnTo>
                  <a:lnTo>
                    <a:pt x="828" y="30"/>
                  </a:lnTo>
                  <a:lnTo>
                    <a:pt x="879" y="10"/>
                  </a:lnTo>
                  <a:lnTo>
                    <a:pt x="983" y="0"/>
                  </a:lnTo>
                  <a:lnTo>
                    <a:pt x="1074" y="26"/>
                  </a:lnTo>
                  <a:lnTo>
                    <a:pt x="1110" y="46"/>
                  </a:lnTo>
                  <a:lnTo>
                    <a:pt x="1142" y="70"/>
                  </a:lnTo>
                  <a:lnTo>
                    <a:pt x="1178" y="121"/>
                  </a:lnTo>
                  <a:lnTo>
                    <a:pt x="1203" y="228"/>
                  </a:lnTo>
                  <a:lnTo>
                    <a:pt x="1142" y="228"/>
                  </a:lnTo>
                  <a:lnTo>
                    <a:pt x="1136" y="199"/>
                  </a:lnTo>
                  <a:lnTo>
                    <a:pt x="1125" y="169"/>
                  </a:lnTo>
                  <a:lnTo>
                    <a:pt x="1109" y="137"/>
                  </a:lnTo>
                  <a:lnTo>
                    <a:pt x="1096" y="120"/>
                  </a:lnTo>
                  <a:lnTo>
                    <a:pt x="1081" y="105"/>
                  </a:lnTo>
                  <a:lnTo>
                    <a:pt x="1064" y="91"/>
                  </a:lnTo>
                  <a:lnTo>
                    <a:pt x="1044" y="79"/>
                  </a:lnTo>
                  <a:lnTo>
                    <a:pt x="994" y="63"/>
                  </a:lnTo>
                  <a:lnTo>
                    <a:pt x="931" y="63"/>
                  </a:lnTo>
                  <a:lnTo>
                    <a:pt x="867" y="81"/>
                  </a:lnTo>
                  <a:lnTo>
                    <a:pt x="818" y="110"/>
                  </a:lnTo>
                  <a:lnTo>
                    <a:pt x="780" y="146"/>
                  </a:lnTo>
                  <a:lnTo>
                    <a:pt x="756" y="186"/>
                  </a:lnTo>
                  <a:lnTo>
                    <a:pt x="721" y="291"/>
                  </a:lnTo>
                  <a:lnTo>
                    <a:pt x="691" y="272"/>
                  </a:lnTo>
                  <a:lnTo>
                    <a:pt x="653" y="253"/>
                  </a:lnTo>
                  <a:lnTo>
                    <a:pt x="605" y="236"/>
                  </a:lnTo>
                  <a:lnTo>
                    <a:pt x="547" y="224"/>
                  </a:lnTo>
                  <a:lnTo>
                    <a:pt x="481" y="224"/>
                  </a:lnTo>
                  <a:lnTo>
                    <a:pt x="408" y="236"/>
                  </a:lnTo>
                  <a:lnTo>
                    <a:pt x="330" y="267"/>
                  </a:lnTo>
                  <a:lnTo>
                    <a:pt x="293" y="291"/>
                  </a:lnTo>
                  <a:lnTo>
                    <a:pt x="259" y="315"/>
                  </a:lnTo>
                  <a:lnTo>
                    <a:pt x="227" y="343"/>
                  </a:lnTo>
                  <a:lnTo>
                    <a:pt x="198" y="372"/>
                  </a:lnTo>
                  <a:lnTo>
                    <a:pt x="174" y="402"/>
                  </a:lnTo>
                  <a:lnTo>
                    <a:pt x="151" y="432"/>
                  </a:lnTo>
                  <a:lnTo>
                    <a:pt x="113" y="492"/>
                  </a:lnTo>
                  <a:lnTo>
                    <a:pt x="68" y="589"/>
                  </a:lnTo>
                  <a:lnTo>
                    <a:pt x="55" y="631"/>
                  </a:lnTo>
                  <a:lnTo>
                    <a:pt x="0" y="602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xmlns="" id="{FC944137-D24D-A247-B062-45EF30E28D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" y="1607"/>
              <a:ext cx="384" cy="126"/>
            </a:xfrm>
            <a:custGeom>
              <a:avLst/>
              <a:gdLst>
                <a:gd name="T0" fmla="*/ 0 w 769"/>
                <a:gd name="T1" fmla="*/ 23 h 253"/>
                <a:gd name="T2" fmla="*/ 7 w 769"/>
                <a:gd name="T3" fmla="*/ 16 h 253"/>
                <a:gd name="T4" fmla="*/ 9 w 769"/>
                <a:gd name="T5" fmla="*/ 14 h 253"/>
                <a:gd name="T6" fmla="*/ 12 w 769"/>
                <a:gd name="T7" fmla="*/ 11 h 253"/>
                <a:gd name="T8" fmla="*/ 16 w 769"/>
                <a:gd name="T9" fmla="*/ 9 h 253"/>
                <a:gd name="T10" fmla="*/ 19 w 769"/>
                <a:gd name="T11" fmla="*/ 7 h 253"/>
                <a:gd name="T12" fmla="*/ 23 w 769"/>
                <a:gd name="T13" fmla="*/ 5 h 253"/>
                <a:gd name="T14" fmla="*/ 27 w 769"/>
                <a:gd name="T15" fmla="*/ 3 h 253"/>
                <a:gd name="T16" fmla="*/ 32 w 769"/>
                <a:gd name="T17" fmla="*/ 2 h 253"/>
                <a:gd name="T18" fmla="*/ 37 w 769"/>
                <a:gd name="T19" fmla="*/ 1 h 253"/>
                <a:gd name="T20" fmla="*/ 48 w 769"/>
                <a:gd name="T21" fmla="*/ 0 h 253"/>
                <a:gd name="T22" fmla="*/ 58 w 769"/>
                <a:gd name="T23" fmla="*/ 1 h 253"/>
                <a:gd name="T24" fmla="*/ 68 w 769"/>
                <a:gd name="T25" fmla="*/ 3 h 253"/>
                <a:gd name="T26" fmla="*/ 76 w 769"/>
                <a:gd name="T27" fmla="*/ 7 h 253"/>
                <a:gd name="T28" fmla="*/ 80 w 769"/>
                <a:gd name="T29" fmla="*/ 9 h 253"/>
                <a:gd name="T30" fmla="*/ 83 w 769"/>
                <a:gd name="T31" fmla="*/ 11 h 253"/>
                <a:gd name="T32" fmla="*/ 96 w 769"/>
                <a:gd name="T33" fmla="*/ 23 h 253"/>
                <a:gd name="T34" fmla="*/ 88 w 769"/>
                <a:gd name="T35" fmla="*/ 26 h 253"/>
                <a:gd name="T36" fmla="*/ 79 w 769"/>
                <a:gd name="T37" fmla="*/ 17 h 253"/>
                <a:gd name="T38" fmla="*/ 70 w 769"/>
                <a:gd name="T39" fmla="*/ 12 h 253"/>
                <a:gd name="T40" fmla="*/ 67 w 769"/>
                <a:gd name="T41" fmla="*/ 10 h 253"/>
                <a:gd name="T42" fmla="*/ 63 w 769"/>
                <a:gd name="T43" fmla="*/ 9 h 253"/>
                <a:gd name="T44" fmla="*/ 55 w 769"/>
                <a:gd name="T45" fmla="*/ 7 h 253"/>
                <a:gd name="T46" fmla="*/ 47 w 769"/>
                <a:gd name="T47" fmla="*/ 6 h 253"/>
                <a:gd name="T48" fmla="*/ 38 w 769"/>
                <a:gd name="T49" fmla="*/ 8 h 253"/>
                <a:gd name="T50" fmla="*/ 31 w 769"/>
                <a:gd name="T51" fmla="*/ 11 h 253"/>
                <a:gd name="T52" fmla="*/ 24 w 769"/>
                <a:gd name="T53" fmla="*/ 15 h 253"/>
                <a:gd name="T54" fmla="*/ 20 w 769"/>
                <a:gd name="T55" fmla="*/ 17 h 253"/>
                <a:gd name="T56" fmla="*/ 11 w 769"/>
                <a:gd name="T57" fmla="*/ 26 h 253"/>
                <a:gd name="T58" fmla="*/ 9 w 769"/>
                <a:gd name="T59" fmla="*/ 27 h 253"/>
                <a:gd name="T60" fmla="*/ 6 w 769"/>
                <a:gd name="T61" fmla="*/ 30 h 253"/>
                <a:gd name="T62" fmla="*/ 6 w 769"/>
                <a:gd name="T63" fmla="*/ 31 h 253"/>
                <a:gd name="T64" fmla="*/ 0 w 769"/>
                <a:gd name="T65" fmla="*/ 23 h 253"/>
                <a:gd name="T66" fmla="*/ 0 w 769"/>
                <a:gd name="T67" fmla="*/ 23 h 2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769" h="253">
                  <a:moveTo>
                    <a:pt x="0" y="188"/>
                  </a:moveTo>
                  <a:lnTo>
                    <a:pt x="58" y="129"/>
                  </a:lnTo>
                  <a:lnTo>
                    <a:pt x="78" y="112"/>
                  </a:lnTo>
                  <a:lnTo>
                    <a:pt x="102" y="94"/>
                  </a:lnTo>
                  <a:lnTo>
                    <a:pt x="128" y="77"/>
                  </a:lnTo>
                  <a:lnTo>
                    <a:pt x="157" y="59"/>
                  </a:lnTo>
                  <a:lnTo>
                    <a:pt x="188" y="44"/>
                  </a:lnTo>
                  <a:lnTo>
                    <a:pt x="222" y="31"/>
                  </a:lnTo>
                  <a:lnTo>
                    <a:pt x="259" y="17"/>
                  </a:lnTo>
                  <a:lnTo>
                    <a:pt x="298" y="9"/>
                  </a:lnTo>
                  <a:lnTo>
                    <a:pt x="384" y="0"/>
                  </a:lnTo>
                  <a:lnTo>
                    <a:pt x="469" y="9"/>
                  </a:lnTo>
                  <a:lnTo>
                    <a:pt x="546" y="31"/>
                  </a:lnTo>
                  <a:lnTo>
                    <a:pt x="612" y="59"/>
                  </a:lnTo>
                  <a:lnTo>
                    <a:pt x="640" y="77"/>
                  </a:lnTo>
                  <a:lnTo>
                    <a:pt x="667" y="94"/>
                  </a:lnTo>
                  <a:lnTo>
                    <a:pt x="769" y="188"/>
                  </a:lnTo>
                  <a:lnTo>
                    <a:pt x="708" y="213"/>
                  </a:lnTo>
                  <a:lnTo>
                    <a:pt x="634" y="143"/>
                  </a:lnTo>
                  <a:lnTo>
                    <a:pt x="563" y="99"/>
                  </a:lnTo>
                  <a:lnTo>
                    <a:pt x="537" y="86"/>
                  </a:lnTo>
                  <a:lnTo>
                    <a:pt x="510" y="74"/>
                  </a:lnTo>
                  <a:lnTo>
                    <a:pt x="446" y="57"/>
                  </a:lnTo>
                  <a:lnTo>
                    <a:pt x="378" y="54"/>
                  </a:lnTo>
                  <a:lnTo>
                    <a:pt x="311" y="65"/>
                  </a:lnTo>
                  <a:lnTo>
                    <a:pt x="249" y="90"/>
                  </a:lnTo>
                  <a:lnTo>
                    <a:pt x="193" y="122"/>
                  </a:lnTo>
                  <a:lnTo>
                    <a:pt x="167" y="139"/>
                  </a:lnTo>
                  <a:lnTo>
                    <a:pt x="88" y="209"/>
                  </a:lnTo>
                  <a:lnTo>
                    <a:pt x="74" y="223"/>
                  </a:lnTo>
                  <a:lnTo>
                    <a:pt x="55" y="245"/>
                  </a:lnTo>
                  <a:lnTo>
                    <a:pt x="48" y="253"/>
                  </a:lnTo>
                  <a:lnTo>
                    <a:pt x="0" y="188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xmlns="" id="{ACF6F184-3AD1-2343-8D73-9BB22A1383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711"/>
              <a:ext cx="346" cy="117"/>
            </a:xfrm>
            <a:custGeom>
              <a:avLst/>
              <a:gdLst>
                <a:gd name="T0" fmla="*/ 0 w 692"/>
                <a:gd name="T1" fmla="*/ 18 h 234"/>
                <a:gd name="T2" fmla="*/ 4 w 692"/>
                <a:gd name="T3" fmla="*/ 16 h 234"/>
                <a:gd name="T4" fmla="*/ 8 w 692"/>
                <a:gd name="T5" fmla="*/ 13 h 234"/>
                <a:gd name="T6" fmla="*/ 13 w 692"/>
                <a:gd name="T7" fmla="*/ 10 h 234"/>
                <a:gd name="T8" fmla="*/ 16 w 692"/>
                <a:gd name="T9" fmla="*/ 8 h 234"/>
                <a:gd name="T10" fmla="*/ 20 w 692"/>
                <a:gd name="T11" fmla="*/ 7 h 234"/>
                <a:gd name="T12" fmla="*/ 27 w 692"/>
                <a:gd name="T13" fmla="*/ 4 h 234"/>
                <a:gd name="T14" fmla="*/ 36 w 692"/>
                <a:gd name="T15" fmla="*/ 2 h 234"/>
                <a:gd name="T16" fmla="*/ 45 w 692"/>
                <a:gd name="T17" fmla="*/ 0 h 234"/>
                <a:gd name="T18" fmla="*/ 62 w 692"/>
                <a:gd name="T19" fmla="*/ 3 h 234"/>
                <a:gd name="T20" fmla="*/ 69 w 692"/>
                <a:gd name="T21" fmla="*/ 5 h 234"/>
                <a:gd name="T22" fmla="*/ 75 w 692"/>
                <a:gd name="T23" fmla="*/ 8 h 234"/>
                <a:gd name="T24" fmla="*/ 80 w 692"/>
                <a:gd name="T25" fmla="*/ 11 h 234"/>
                <a:gd name="T26" fmla="*/ 84 w 692"/>
                <a:gd name="T27" fmla="*/ 14 h 234"/>
                <a:gd name="T28" fmla="*/ 87 w 692"/>
                <a:gd name="T29" fmla="*/ 17 h 234"/>
                <a:gd name="T30" fmla="*/ 85 w 692"/>
                <a:gd name="T31" fmla="*/ 24 h 234"/>
                <a:gd name="T32" fmla="*/ 82 w 692"/>
                <a:gd name="T33" fmla="*/ 21 h 234"/>
                <a:gd name="T34" fmla="*/ 79 w 692"/>
                <a:gd name="T35" fmla="*/ 18 h 234"/>
                <a:gd name="T36" fmla="*/ 77 w 692"/>
                <a:gd name="T37" fmla="*/ 17 h 234"/>
                <a:gd name="T38" fmla="*/ 75 w 692"/>
                <a:gd name="T39" fmla="*/ 15 h 234"/>
                <a:gd name="T40" fmla="*/ 72 w 692"/>
                <a:gd name="T41" fmla="*/ 14 h 234"/>
                <a:gd name="T42" fmla="*/ 69 w 692"/>
                <a:gd name="T43" fmla="*/ 12 h 234"/>
                <a:gd name="T44" fmla="*/ 62 w 692"/>
                <a:gd name="T45" fmla="*/ 9 h 234"/>
                <a:gd name="T46" fmla="*/ 54 w 692"/>
                <a:gd name="T47" fmla="*/ 8 h 234"/>
                <a:gd name="T48" fmla="*/ 44 w 692"/>
                <a:gd name="T49" fmla="*/ 7 h 234"/>
                <a:gd name="T50" fmla="*/ 26 w 692"/>
                <a:gd name="T51" fmla="*/ 11 h 234"/>
                <a:gd name="T52" fmla="*/ 18 w 692"/>
                <a:gd name="T53" fmla="*/ 15 h 234"/>
                <a:gd name="T54" fmla="*/ 12 w 692"/>
                <a:gd name="T55" fmla="*/ 19 h 234"/>
                <a:gd name="T56" fmla="*/ 9 w 692"/>
                <a:gd name="T57" fmla="*/ 21 h 234"/>
                <a:gd name="T58" fmla="*/ 7 w 692"/>
                <a:gd name="T59" fmla="*/ 23 h 234"/>
                <a:gd name="T60" fmla="*/ 3 w 692"/>
                <a:gd name="T61" fmla="*/ 26 h 234"/>
                <a:gd name="T62" fmla="*/ 1 w 692"/>
                <a:gd name="T63" fmla="*/ 30 h 234"/>
                <a:gd name="T64" fmla="*/ 0 w 692"/>
                <a:gd name="T65" fmla="*/ 18 h 234"/>
                <a:gd name="T66" fmla="*/ 0 w 692"/>
                <a:gd name="T67" fmla="*/ 18 h 23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692" h="234">
                  <a:moveTo>
                    <a:pt x="0" y="144"/>
                  </a:moveTo>
                  <a:lnTo>
                    <a:pt x="26" y="123"/>
                  </a:lnTo>
                  <a:lnTo>
                    <a:pt x="58" y="101"/>
                  </a:lnTo>
                  <a:lnTo>
                    <a:pt x="101" y="76"/>
                  </a:lnTo>
                  <a:lnTo>
                    <a:pt x="127" y="62"/>
                  </a:lnTo>
                  <a:lnTo>
                    <a:pt x="155" y="50"/>
                  </a:lnTo>
                  <a:lnTo>
                    <a:pt x="216" y="26"/>
                  </a:lnTo>
                  <a:lnTo>
                    <a:pt x="282" y="10"/>
                  </a:lnTo>
                  <a:lnTo>
                    <a:pt x="356" y="0"/>
                  </a:lnTo>
                  <a:lnTo>
                    <a:pt x="494" y="17"/>
                  </a:lnTo>
                  <a:lnTo>
                    <a:pt x="552" y="39"/>
                  </a:lnTo>
                  <a:lnTo>
                    <a:pt x="599" y="62"/>
                  </a:lnTo>
                  <a:lnTo>
                    <a:pt x="640" y="86"/>
                  </a:lnTo>
                  <a:lnTo>
                    <a:pt x="667" y="110"/>
                  </a:lnTo>
                  <a:lnTo>
                    <a:pt x="692" y="131"/>
                  </a:lnTo>
                  <a:lnTo>
                    <a:pt x="673" y="189"/>
                  </a:lnTo>
                  <a:lnTo>
                    <a:pt x="653" y="168"/>
                  </a:lnTo>
                  <a:lnTo>
                    <a:pt x="630" y="144"/>
                  </a:lnTo>
                  <a:lnTo>
                    <a:pt x="614" y="131"/>
                  </a:lnTo>
                  <a:lnTo>
                    <a:pt x="595" y="118"/>
                  </a:lnTo>
                  <a:lnTo>
                    <a:pt x="575" y="105"/>
                  </a:lnTo>
                  <a:lnTo>
                    <a:pt x="550" y="92"/>
                  </a:lnTo>
                  <a:lnTo>
                    <a:pt x="495" y="71"/>
                  </a:lnTo>
                  <a:lnTo>
                    <a:pt x="427" y="58"/>
                  </a:lnTo>
                  <a:lnTo>
                    <a:pt x="350" y="55"/>
                  </a:lnTo>
                  <a:lnTo>
                    <a:pt x="203" y="86"/>
                  </a:lnTo>
                  <a:lnTo>
                    <a:pt x="142" y="117"/>
                  </a:lnTo>
                  <a:lnTo>
                    <a:pt x="93" y="149"/>
                  </a:lnTo>
                  <a:lnTo>
                    <a:pt x="71" y="165"/>
                  </a:lnTo>
                  <a:lnTo>
                    <a:pt x="52" y="181"/>
                  </a:lnTo>
                  <a:lnTo>
                    <a:pt x="23" y="208"/>
                  </a:lnTo>
                  <a:lnTo>
                    <a:pt x="2" y="23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xmlns="" id="{BAC71888-98A5-ED4B-9C83-DAB53A56F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2" y="1734"/>
              <a:ext cx="454" cy="227"/>
            </a:xfrm>
            <a:custGeom>
              <a:avLst/>
              <a:gdLst>
                <a:gd name="T0" fmla="*/ 0 w 907"/>
                <a:gd name="T1" fmla="*/ 10 h 455"/>
                <a:gd name="T2" fmla="*/ 5 w 907"/>
                <a:gd name="T3" fmla="*/ 8 h 455"/>
                <a:gd name="T4" fmla="*/ 11 w 907"/>
                <a:gd name="T5" fmla="*/ 5 h 455"/>
                <a:gd name="T6" fmla="*/ 18 w 907"/>
                <a:gd name="T7" fmla="*/ 3 h 455"/>
                <a:gd name="T8" fmla="*/ 26 w 907"/>
                <a:gd name="T9" fmla="*/ 1 h 455"/>
                <a:gd name="T10" fmla="*/ 35 w 907"/>
                <a:gd name="T11" fmla="*/ 0 h 455"/>
                <a:gd name="T12" fmla="*/ 55 w 907"/>
                <a:gd name="T13" fmla="*/ 2 h 455"/>
                <a:gd name="T14" fmla="*/ 64 w 907"/>
                <a:gd name="T15" fmla="*/ 6 h 455"/>
                <a:gd name="T16" fmla="*/ 71 w 907"/>
                <a:gd name="T17" fmla="*/ 9 h 455"/>
                <a:gd name="T18" fmla="*/ 76 w 907"/>
                <a:gd name="T19" fmla="*/ 13 h 455"/>
                <a:gd name="T20" fmla="*/ 80 w 907"/>
                <a:gd name="T21" fmla="*/ 17 h 455"/>
                <a:gd name="T22" fmla="*/ 84 w 907"/>
                <a:gd name="T23" fmla="*/ 25 h 455"/>
                <a:gd name="T24" fmla="*/ 87 w 907"/>
                <a:gd name="T25" fmla="*/ 24 h 455"/>
                <a:gd name="T26" fmla="*/ 96 w 907"/>
                <a:gd name="T27" fmla="*/ 22 h 455"/>
                <a:gd name="T28" fmla="*/ 108 w 907"/>
                <a:gd name="T29" fmla="*/ 23 h 455"/>
                <a:gd name="T30" fmla="*/ 114 w 907"/>
                <a:gd name="T31" fmla="*/ 23 h 455"/>
                <a:gd name="T32" fmla="*/ 111 w 907"/>
                <a:gd name="T33" fmla="*/ 30 h 455"/>
                <a:gd name="T34" fmla="*/ 103 w 907"/>
                <a:gd name="T35" fmla="*/ 29 h 455"/>
                <a:gd name="T36" fmla="*/ 94 w 907"/>
                <a:gd name="T37" fmla="*/ 30 h 455"/>
                <a:gd name="T38" fmla="*/ 84 w 907"/>
                <a:gd name="T39" fmla="*/ 34 h 455"/>
                <a:gd name="T40" fmla="*/ 80 w 907"/>
                <a:gd name="T41" fmla="*/ 37 h 455"/>
                <a:gd name="T42" fmla="*/ 76 w 907"/>
                <a:gd name="T43" fmla="*/ 40 h 455"/>
                <a:gd name="T44" fmla="*/ 72 w 907"/>
                <a:gd name="T45" fmla="*/ 48 h 455"/>
                <a:gd name="T46" fmla="*/ 69 w 907"/>
                <a:gd name="T47" fmla="*/ 56 h 455"/>
                <a:gd name="T48" fmla="*/ 63 w 907"/>
                <a:gd name="T49" fmla="*/ 55 h 455"/>
                <a:gd name="T50" fmla="*/ 64 w 907"/>
                <a:gd name="T51" fmla="*/ 50 h 455"/>
                <a:gd name="T52" fmla="*/ 65 w 907"/>
                <a:gd name="T53" fmla="*/ 45 h 455"/>
                <a:gd name="T54" fmla="*/ 67 w 907"/>
                <a:gd name="T55" fmla="*/ 40 h 455"/>
                <a:gd name="T56" fmla="*/ 70 w 907"/>
                <a:gd name="T57" fmla="*/ 36 h 455"/>
                <a:gd name="T58" fmla="*/ 72 w 907"/>
                <a:gd name="T59" fmla="*/ 34 h 455"/>
                <a:gd name="T60" fmla="*/ 78 w 907"/>
                <a:gd name="T61" fmla="*/ 28 h 455"/>
                <a:gd name="T62" fmla="*/ 76 w 907"/>
                <a:gd name="T63" fmla="*/ 25 h 455"/>
                <a:gd name="T64" fmla="*/ 74 w 907"/>
                <a:gd name="T65" fmla="*/ 22 h 455"/>
                <a:gd name="T66" fmla="*/ 71 w 907"/>
                <a:gd name="T67" fmla="*/ 19 h 455"/>
                <a:gd name="T68" fmla="*/ 69 w 907"/>
                <a:gd name="T69" fmla="*/ 17 h 455"/>
                <a:gd name="T70" fmla="*/ 66 w 907"/>
                <a:gd name="T71" fmla="*/ 15 h 455"/>
                <a:gd name="T72" fmla="*/ 64 w 907"/>
                <a:gd name="T73" fmla="*/ 13 h 455"/>
                <a:gd name="T74" fmla="*/ 60 w 907"/>
                <a:gd name="T75" fmla="*/ 11 h 455"/>
                <a:gd name="T76" fmla="*/ 53 w 907"/>
                <a:gd name="T77" fmla="*/ 9 h 455"/>
                <a:gd name="T78" fmla="*/ 45 w 907"/>
                <a:gd name="T79" fmla="*/ 7 h 455"/>
                <a:gd name="T80" fmla="*/ 28 w 907"/>
                <a:gd name="T81" fmla="*/ 8 h 455"/>
                <a:gd name="T82" fmla="*/ 15 w 907"/>
                <a:gd name="T83" fmla="*/ 11 h 455"/>
                <a:gd name="T84" fmla="*/ 7 w 907"/>
                <a:gd name="T85" fmla="*/ 15 h 455"/>
                <a:gd name="T86" fmla="*/ 3 w 907"/>
                <a:gd name="T87" fmla="*/ 17 h 455"/>
                <a:gd name="T88" fmla="*/ 0 w 907"/>
                <a:gd name="T89" fmla="*/ 10 h 455"/>
                <a:gd name="T90" fmla="*/ 0 w 907"/>
                <a:gd name="T91" fmla="*/ 10 h 45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907" h="455">
                  <a:moveTo>
                    <a:pt x="0" y="87"/>
                  </a:moveTo>
                  <a:lnTo>
                    <a:pt x="37" y="67"/>
                  </a:lnTo>
                  <a:lnTo>
                    <a:pt x="81" y="46"/>
                  </a:lnTo>
                  <a:lnTo>
                    <a:pt x="137" y="26"/>
                  </a:lnTo>
                  <a:lnTo>
                    <a:pt x="204" y="10"/>
                  </a:lnTo>
                  <a:lnTo>
                    <a:pt x="276" y="0"/>
                  </a:lnTo>
                  <a:lnTo>
                    <a:pt x="435" y="20"/>
                  </a:lnTo>
                  <a:lnTo>
                    <a:pt x="508" y="48"/>
                  </a:lnTo>
                  <a:lnTo>
                    <a:pt x="561" y="78"/>
                  </a:lnTo>
                  <a:lnTo>
                    <a:pt x="603" y="109"/>
                  </a:lnTo>
                  <a:lnTo>
                    <a:pt x="634" y="136"/>
                  </a:lnTo>
                  <a:lnTo>
                    <a:pt x="670" y="203"/>
                  </a:lnTo>
                  <a:lnTo>
                    <a:pt x="691" y="194"/>
                  </a:lnTo>
                  <a:lnTo>
                    <a:pt x="768" y="179"/>
                  </a:lnTo>
                  <a:lnTo>
                    <a:pt x="864" y="184"/>
                  </a:lnTo>
                  <a:lnTo>
                    <a:pt x="907" y="191"/>
                  </a:lnTo>
                  <a:lnTo>
                    <a:pt x="888" y="243"/>
                  </a:lnTo>
                  <a:lnTo>
                    <a:pt x="820" y="236"/>
                  </a:lnTo>
                  <a:lnTo>
                    <a:pt x="749" y="243"/>
                  </a:lnTo>
                  <a:lnTo>
                    <a:pt x="670" y="272"/>
                  </a:lnTo>
                  <a:lnTo>
                    <a:pt x="634" y="297"/>
                  </a:lnTo>
                  <a:lnTo>
                    <a:pt x="606" y="327"/>
                  </a:lnTo>
                  <a:lnTo>
                    <a:pt x="570" y="387"/>
                  </a:lnTo>
                  <a:lnTo>
                    <a:pt x="551" y="455"/>
                  </a:lnTo>
                  <a:lnTo>
                    <a:pt x="500" y="442"/>
                  </a:lnTo>
                  <a:lnTo>
                    <a:pt x="508" y="400"/>
                  </a:lnTo>
                  <a:lnTo>
                    <a:pt x="519" y="362"/>
                  </a:lnTo>
                  <a:lnTo>
                    <a:pt x="534" y="324"/>
                  </a:lnTo>
                  <a:lnTo>
                    <a:pt x="557" y="290"/>
                  </a:lnTo>
                  <a:lnTo>
                    <a:pt x="571" y="275"/>
                  </a:lnTo>
                  <a:lnTo>
                    <a:pt x="618" y="229"/>
                  </a:lnTo>
                  <a:lnTo>
                    <a:pt x="605" y="204"/>
                  </a:lnTo>
                  <a:lnTo>
                    <a:pt x="587" y="181"/>
                  </a:lnTo>
                  <a:lnTo>
                    <a:pt x="561" y="152"/>
                  </a:lnTo>
                  <a:lnTo>
                    <a:pt x="545" y="136"/>
                  </a:lnTo>
                  <a:lnTo>
                    <a:pt x="526" y="122"/>
                  </a:lnTo>
                  <a:lnTo>
                    <a:pt x="505" y="107"/>
                  </a:lnTo>
                  <a:lnTo>
                    <a:pt x="480" y="95"/>
                  </a:lnTo>
                  <a:lnTo>
                    <a:pt x="422" y="72"/>
                  </a:lnTo>
                  <a:lnTo>
                    <a:pt x="354" y="61"/>
                  </a:lnTo>
                  <a:lnTo>
                    <a:pt x="218" y="65"/>
                  </a:lnTo>
                  <a:lnTo>
                    <a:pt x="115" y="93"/>
                  </a:lnTo>
                  <a:lnTo>
                    <a:pt x="49" y="124"/>
                  </a:lnTo>
                  <a:lnTo>
                    <a:pt x="24" y="139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B8B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xmlns="" id="{FBDFC965-207C-F642-A69B-48B1FFF05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4" y="1741"/>
              <a:ext cx="118" cy="78"/>
            </a:xfrm>
            <a:custGeom>
              <a:avLst/>
              <a:gdLst>
                <a:gd name="T0" fmla="*/ 0 w 236"/>
                <a:gd name="T1" fmla="*/ 19 h 157"/>
                <a:gd name="T2" fmla="*/ 0 w 236"/>
                <a:gd name="T3" fmla="*/ 4 h 157"/>
                <a:gd name="T4" fmla="*/ 4 w 236"/>
                <a:gd name="T5" fmla="*/ 0 h 157"/>
                <a:gd name="T6" fmla="*/ 25 w 236"/>
                <a:gd name="T7" fmla="*/ 0 h 157"/>
                <a:gd name="T8" fmla="*/ 30 w 236"/>
                <a:gd name="T9" fmla="*/ 4 h 157"/>
                <a:gd name="T10" fmla="*/ 30 w 236"/>
                <a:gd name="T11" fmla="*/ 18 h 157"/>
                <a:gd name="T12" fmla="*/ 23 w 236"/>
                <a:gd name="T13" fmla="*/ 18 h 157"/>
                <a:gd name="T14" fmla="*/ 23 w 236"/>
                <a:gd name="T15" fmla="*/ 5 h 157"/>
                <a:gd name="T16" fmla="*/ 8 w 236"/>
                <a:gd name="T17" fmla="*/ 5 h 157"/>
                <a:gd name="T18" fmla="*/ 8 w 236"/>
                <a:gd name="T19" fmla="*/ 19 h 157"/>
                <a:gd name="T20" fmla="*/ 0 w 236"/>
                <a:gd name="T21" fmla="*/ 19 h 157"/>
                <a:gd name="T22" fmla="*/ 0 w 236"/>
                <a:gd name="T23" fmla="*/ 19 h 15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36" h="157">
                  <a:moveTo>
                    <a:pt x="0" y="157"/>
                  </a:moveTo>
                  <a:lnTo>
                    <a:pt x="0" y="34"/>
                  </a:lnTo>
                  <a:lnTo>
                    <a:pt x="30" y="0"/>
                  </a:lnTo>
                  <a:lnTo>
                    <a:pt x="197" y="0"/>
                  </a:lnTo>
                  <a:lnTo>
                    <a:pt x="236" y="38"/>
                  </a:lnTo>
                  <a:lnTo>
                    <a:pt x="236" y="148"/>
                  </a:lnTo>
                  <a:lnTo>
                    <a:pt x="181" y="148"/>
                  </a:lnTo>
                  <a:lnTo>
                    <a:pt x="181" y="45"/>
                  </a:lnTo>
                  <a:lnTo>
                    <a:pt x="63" y="45"/>
                  </a:lnTo>
                  <a:lnTo>
                    <a:pt x="63" y="152"/>
                  </a:lnTo>
                  <a:lnTo>
                    <a:pt x="0" y="15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Freeform 60">
              <a:extLst>
                <a:ext uri="{FF2B5EF4-FFF2-40B4-BE49-F238E27FC236}">
                  <a16:creationId xmlns:a16="http://schemas.microsoft.com/office/drawing/2014/main" xmlns="" id="{9E32FFA9-BB89-9A40-813F-83F1744B9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4" y="2160"/>
              <a:ext cx="272" cy="259"/>
            </a:xfrm>
            <a:custGeom>
              <a:avLst/>
              <a:gdLst>
                <a:gd name="T0" fmla="*/ 0 w 544"/>
                <a:gd name="T1" fmla="*/ 0 h 517"/>
                <a:gd name="T2" fmla="*/ 68 w 544"/>
                <a:gd name="T3" fmla="*/ 0 h 517"/>
                <a:gd name="T4" fmla="*/ 68 w 544"/>
                <a:gd name="T5" fmla="*/ 65 h 517"/>
                <a:gd name="T6" fmla="*/ 60 w 544"/>
                <a:gd name="T7" fmla="*/ 65 h 517"/>
                <a:gd name="T8" fmla="*/ 60 w 544"/>
                <a:gd name="T9" fmla="*/ 8 h 517"/>
                <a:gd name="T10" fmla="*/ 10 w 544"/>
                <a:gd name="T11" fmla="*/ 8 h 517"/>
                <a:gd name="T12" fmla="*/ 10 w 544"/>
                <a:gd name="T13" fmla="*/ 65 h 517"/>
                <a:gd name="T14" fmla="*/ 0 w 544"/>
                <a:gd name="T15" fmla="*/ 65 h 517"/>
                <a:gd name="T16" fmla="*/ 0 w 544"/>
                <a:gd name="T17" fmla="*/ 0 h 517"/>
                <a:gd name="T18" fmla="*/ 0 w 544"/>
                <a:gd name="T19" fmla="*/ 0 h 51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44" h="517">
                  <a:moveTo>
                    <a:pt x="0" y="0"/>
                  </a:moveTo>
                  <a:lnTo>
                    <a:pt x="544" y="0"/>
                  </a:lnTo>
                  <a:lnTo>
                    <a:pt x="544" y="517"/>
                  </a:lnTo>
                  <a:lnTo>
                    <a:pt x="473" y="517"/>
                  </a:lnTo>
                  <a:lnTo>
                    <a:pt x="473" y="63"/>
                  </a:lnTo>
                  <a:lnTo>
                    <a:pt x="79" y="63"/>
                  </a:lnTo>
                  <a:lnTo>
                    <a:pt x="79" y="517"/>
                  </a:lnTo>
                  <a:lnTo>
                    <a:pt x="0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Freeform 61">
              <a:extLst>
                <a:ext uri="{FF2B5EF4-FFF2-40B4-BE49-F238E27FC236}">
                  <a16:creationId xmlns:a16="http://schemas.microsoft.com/office/drawing/2014/main" xmlns="" id="{C7FA7ED5-2EBD-E34F-B868-455140D77F1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4" y="2173"/>
              <a:ext cx="39" cy="246"/>
            </a:xfrm>
            <a:custGeom>
              <a:avLst/>
              <a:gdLst>
                <a:gd name="T0" fmla="*/ 0 w 77"/>
                <a:gd name="T1" fmla="*/ 0 h 493"/>
                <a:gd name="T2" fmla="*/ 0 w 77"/>
                <a:gd name="T3" fmla="*/ 61 h 493"/>
                <a:gd name="T4" fmla="*/ 10 w 77"/>
                <a:gd name="T5" fmla="*/ 61 h 493"/>
                <a:gd name="T6" fmla="*/ 10 w 77"/>
                <a:gd name="T7" fmla="*/ 1 h 493"/>
                <a:gd name="T8" fmla="*/ 0 w 77"/>
                <a:gd name="T9" fmla="*/ 0 h 493"/>
                <a:gd name="T10" fmla="*/ 0 w 77"/>
                <a:gd name="T11" fmla="*/ 0 h 49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7" h="493">
                  <a:moveTo>
                    <a:pt x="0" y="0"/>
                  </a:moveTo>
                  <a:lnTo>
                    <a:pt x="0" y="493"/>
                  </a:lnTo>
                  <a:lnTo>
                    <a:pt x="77" y="493"/>
                  </a:lnTo>
                  <a:lnTo>
                    <a:pt x="77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7" name="Freeform 62">
              <a:extLst>
                <a:ext uri="{FF2B5EF4-FFF2-40B4-BE49-F238E27FC236}">
                  <a16:creationId xmlns:a16="http://schemas.microsoft.com/office/drawing/2014/main" xmlns="" id="{BC62F048-11DF-064A-A5F2-112BB65732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2" y="2175"/>
              <a:ext cx="42" cy="244"/>
            </a:xfrm>
            <a:custGeom>
              <a:avLst/>
              <a:gdLst>
                <a:gd name="T0" fmla="*/ 0 w 84"/>
                <a:gd name="T1" fmla="*/ 0 h 488"/>
                <a:gd name="T2" fmla="*/ 0 w 84"/>
                <a:gd name="T3" fmla="*/ 61 h 488"/>
                <a:gd name="T4" fmla="*/ 11 w 84"/>
                <a:gd name="T5" fmla="*/ 61 h 488"/>
                <a:gd name="T6" fmla="*/ 11 w 84"/>
                <a:gd name="T7" fmla="*/ 1 h 488"/>
                <a:gd name="T8" fmla="*/ 0 w 84"/>
                <a:gd name="T9" fmla="*/ 0 h 488"/>
                <a:gd name="T10" fmla="*/ 0 w 84"/>
                <a:gd name="T11" fmla="*/ 0 h 48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4" h="488">
                  <a:moveTo>
                    <a:pt x="0" y="0"/>
                  </a:moveTo>
                  <a:lnTo>
                    <a:pt x="0" y="488"/>
                  </a:lnTo>
                  <a:lnTo>
                    <a:pt x="84" y="488"/>
                  </a:lnTo>
                  <a:lnTo>
                    <a:pt x="8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8" name="Freeform 63">
              <a:extLst>
                <a:ext uri="{FF2B5EF4-FFF2-40B4-BE49-F238E27FC236}">
                  <a16:creationId xmlns:a16="http://schemas.microsoft.com/office/drawing/2014/main" xmlns="" id="{2BE034AD-A57D-4941-BBEA-29F8E5CB2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3" y="2231"/>
              <a:ext cx="241" cy="41"/>
            </a:xfrm>
            <a:custGeom>
              <a:avLst/>
              <a:gdLst>
                <a:gd name="T0" fmla="*/ 0 w 482"/>
                <a:gd name="T1" fmla="*/ 0 h 83"/>
                <a:gd name="T2" fmla="*/ 61 w 482"/>
                <a:gd name="T3" fmla="*/ 0 h 83"/>
                <a:gd name="T4" fmla="*/ 61 w 482"/>
                <a:gd name="T5" fmla="*/ 10 h 83"/>
                <a:gd name="T6" fmla="*/ 2 w 482"/>
                <a:gd name="T7" fmla="*/ 10 h 83"/>
                <a:gd name="T8" fmla="*/ 0 w 482"/>
                <a:gd name="T9" fmla="*/ 0 h 83"/>
                <a:gd name="T10" fmla="*/ 0 w 482"/>
                <a:gd name="T11" fmla="*/ 0 h 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82" h="83">
                  <a:moveTo>
                    <a:pt x="0" y="0"/>
                  </a:moveTo>
                  <a:lnTo>
                    <a:pt x="482" y="0"/>
                  </a:lnTo>
                  <a:lnTo>
                    <a:pt x="482" y="83"/>
                  </a:lnTo>
                  <a:lnTo>
                    <a:pt x="9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9" name="Freeform 64">
              <a:extLst>
                <a:ext uri="{FF2B5EF4-FFF2-40B4-BE49-F238E27FC236}">
                  <a16:creationId xmlns:a16="http://schemas.microsoft.com/office/drawing/2014/main" xmlns="" id="{EA3CA8D9-8FA9-D141-906B-913F2FF5A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3" y="2310"/>
              <a:ext cx="236" cy="38"/>
            </a:xfrm>
            <a:custGeom>
              <a:avLst/>
              <a:gdLst>
                <a:gd name="T0" fmla="*/ 0 w 474"/>
                <a:gd name="T1" fmla="*/ 0 h 76"/>
                <a:gd name="T2" fmla="*/ 59 w 474"/>
                <a:gd name="T3" fmla="*/ 0 h 76"/>
                <a:gd name="T4" fmla="*/ 59 w 474"/>
                <a:gd name="T5" fmla="*/ 10 h 76"/>
                <a:gd name="T6" fmla="*/ 0 w 474"/>
                <a:gd name="T7" fmla="*/ 10 h 76"/>
                <a:gd name="T8" fmla="*/ 0 w 474"/>
                <a:gd name="T9" fmla="*/ 0 h 76"/>
                <a:gd name="T10" fmla="*/ 0 w 474"/>
                <a:gd name="T11" fmla="*/ 0 h 7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4" h="76">
                  <a:moveTo>
                    <a:pt x="0" y="0"/>
                  </a:moveTo>
                  <a:lnTo>
                    <a:pt x="474" y="0"/>
                  </a:lnTo>
                  <a:lnTo>
                    <a:pt x="474" y="76"/>
                  </a:lnTo>
                  <a:lnTo>
                    <a:pt x="0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0" name="Freeform 65">
              <a:extLst>
                <a:ext uri="{FF2B5EF4-FFF2-40B4-BE49-F238E27FC236}">
                  <a16:creationId xmlns:a16="http://schemas.microsoft.com/office/drawing/2014/main" xmlns="" id="{560281EB-2E13-D744-8B0E-F3C3CE03F3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6" y="2383"/>
              <a:ext cx="251" cy="36"/>
            </a:xfrm>
            <a:custGeom>
              <a:avLst/>
              <a:gdLst>
                <a:gd name="T0" fmla="*/ 2 w 501"/>
                <a:gd name="T1" fmla="*/ 0 h 71"/>
                <a:gd name="T2" fmla="*/ 63 w 501"/>
                <a:gd name="T3" fmla="*/ 0 h 71"/>
                <a:gd name="T4" fmla="*/ 63 w 501"/>
                <a:gd name="T5" fmla="*/ 9 h 71"/>
                <a:gd name="T6" fmla="*/ 0 w 501"/>
                <a:gd name="T7" fmla="*/ 9 h 71"/>
                <a:gd name="T8" fmla="*/ 2 w 501"/>
                <a:gd name="T9" fmla="*/ 0 h 71"/>
                <a:gd name="T10" fmla="*/ 2 w 501"/>
                <a:gd name="T11" fmla="*/ 0 h 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01" h="71">
                  <a:moveTo>
                    <a:pt x="13" y="0"/>
                  </a:moveTo>
                  <a:lnTo>
                    <a:pt x="501" y="0"/>
                  </a:lnTo>
                  <a:lnTo>
                    <a:pt x="501" y="71"/>
                  </a:lnTo>
                  <a:lnTo>
                    <a:pt x="0" y="71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1" name="Freeform 66">
              <a:extLst>
                <a:ext uri="{FF2B5EF4-FFF2-40B4-BE49-F238E27FC236}">
                  <a16:creationId xmlns:a16="http://schemas.microsoft.com/office/drawing/2014/main" xmlns="" id="{0A60675B-4EFC-4A4E-AC90-7DEF0D721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4" y="1687"/>
              <a:ext cx="269" cy="732"/>
            </a:xfrm>
            <a:custGeom>
              <a:avLst/>
              <a:gdLst>
                <a:gd name="T0" fmla="*/ 68 w 537"/>
                <a:gd name="T1" fmla="*/ 114 h 1464"/>
                <a:gd name="T2" fmla="*/ 68 w 537"/>
                <a:gd name="T3" fmla="*/ 0 h 1464"/>
                <a:gd name="T4" fmla="*/ 0 w 537"/>
                <a:gd name="T5" fmla="*/ 0 h 1464"/>
                <a:gd name="T6" fmla="*/ 0 w 537"/>
                <a:gd name="T7" fmla="*/ 183 h 1464"/>
                <a:gd name="T8" fmla="*/ 11 w 537"/>
                <a:gd name="T9" fmla="*/ 183 h 1464"/>
                <a:gd name="T10" fmla="*/ 11 w 537"/>
                <a:gd name="T11" fmla="*/ 9 h 1464"/>
                <a:gd name="T12" fmla="*/ 59 w 537"/>
                <a:gd name="T13" fmla="*/ 9 h 1464"/>
                <a:gd name="T14" fmla="*/ 59 w 537"/>
                <a:gd name="T15" fmla="*/ 113 h 1464"/>
                <a:gd name="T16" fmla="*/ 68 w 537"/>
                <a:gd name="T17" fmla="*/ 114 h 1464"/>
                <a:gd name="T18" fmla="*/ 68 w 537"/>
                <a:gd name="T19" fmla="*/ 114 h 146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37" h="1464">
                  <a:moveTo>
                    <a:pt x="537" y="908"/>
                  </a:moveTo>
                  <a:lnTo>
                    <a:pt x="537" y="0"/>
                  </a:lnTo>
                  <a:lnTo>
                    <a:pt x="0" y="0"/>
                  </a:lnTo>
                  <a:lnTo>
                    <a:pt x="0" y="1464"/>
                  </a:lnTo>
                  <a:lnTo>
                    <a:pt x="84" y="1464"/>
                  </a:lnTo>
                  <a:lnTo>
                    <a:pt x="84" y="68"/>
                  </a:lnTo>
                  <a:lnTo>
                    <a:pt x="468" y="68"/>
                  </a:lnTo>
                  <a:lnTo>
                    <a:pt x="468" y="903"/>
                  </a:lnTo>
                  <a:lnTo>
                    <a:pt x="537" y="90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2" name="Freeform 67">
              <a:extLst>
                <a:ext uri="{FF2B5EF4-FFF2-40B4-BE49-F238E27FC236}">
                  <a16:creationId xmlns:a16="http://schemas.microsoft.com/office/drawing/2014/main" xmlns="" id="{584737B4-8394-F345-BE21-D68DBE3C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1701"/>
              <a:ext cx="43" cy="438"/>
            </a:xfrm>
            <a:custGeom>
              <a:avLst/>
              <a:gdLst>
                <a:gd name="T0" fmla="*/ 0 w 85"/>
                <a:gd name="T1" fmla="*/ 0 h 874"/>
                <a:gd name="T2" fmla="*/ 0 w 85"/>
                <a:gd name="T3" fmla="*/ 110 h 874"/>
                <a:gd name="T4" fmla="*/ 11 w 85"/>
                <a:gd name="T5" fmla="*/ 110 h 874"/>
                <a:gd name="T6" fmla="*/ 11 w 85"/>
                <a:gd name="T7" fmla="*/ 1 h 874"/>
                <a:gd name="T8" fmla="*/ 0 w 85"/>
                <a:gd name="T9" fmla="*/ 0 h 874"/>
                <a:gd name="T10" fmla="*/ 0 w 85"/>
                <a:gd name="T11" fmla="*/ 0 h 87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874">
                  <a:moveTo>
                    <a:pt x="0" y="0"/>
                  </a:moveTo>
                  <a:lnTo>
                    <a:pt x="0" y="874"/>
                  </a:lnTo>
                  <a:lnTo>
                    <a:pt x="85" y="874"/>
                  </a:lnTo>
                  <a:lnTo>
                    <a:pt x="85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3" name="Freeform 68">
              <a:extLst>
                <a:ext uri="{FF2B5EF4-FFF2-40B4-BE49-F238E27FC236}">
                  <a16:creationId xmlns:a16="http://schemas.microsoft.com/office/drawing/2014/main" xmlns="" id="{E6E2F999-D8D0-F548-9E66-AC13DC55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6" y="1988"/>
              <a:ext cx="394" cy="30"/>
            </a:xfrm>
            <a:custGeom>
              <a:avLst/>
              <a:gdLst>
                <a:gd name="T0" fmla="*/ 0 w 789"/>
                <a:gd name="T1" fmla="*/ 0 h 59"/>
                <a:gd name="T2" fmla="*/ 98 w 789"/>
                <a:gd name="T3" fmla="*/ 0 h 59"/>
                <a:gd name="T4" fmla="*/ 98 w 789"/>
                <a:gd name="T5" fmla="*/ 8 h 59"/>
                <a:gd name="T6" fmla="*/ 0 w 789"/>
                <a:gd name="T7" fmla="*/ 8 h 59"/>
                <a:gd name="T8" fmla="*/ 0 w 789"/>
                <a:gd name="T9" fmla="*/ 0 h 59"/>
                <a:gd name="T10" fmla="*/ 0 w 789"/>
                <a:gd name="T11" fmla="*/ 0 h 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89" h="59">
                  <a:moveTo>
                    <a:pt x="0" y="0"/>
                  </a:moveTo>
                  <a:lnTo>
                    <a:pt x="789" y="0"/>
                  </a:lnTo>
                  <a:lnTo>
                    <a:pt x="789" y="59"/>
                  </a:lnTo>
                  <a:lnTo>
                    <a:pt x="0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4" name="Freeform 69">
              <a:extLst>
                <a:ext uri="{FF2B5EF4-FFF2-40B4-BE49-F238E27FC236}">
                  <a16:creationId xmlns:a16="http://schemas.microsoft.com/office/drawing/2014/main" xmlns="" id="{C3D5DAED-7DCA-A041-AA2F-AB9CFC28F4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0" y="2021"/>
              <a:ext cx="80" cy="398"/>
            </a:xfrm>
            <a:custGeom>
              <a:avLst/>
              <a:gdLst>
                <a:gd name="T0" fmla="*/ 0 w 160"/>
                <a:gd name="T1" fmla="*/ 100 h 795"/>
                <a:gd name="T2" fmla="*/ 20 w 160"/>
                <a:gd name="T3" fmla="*/ 100 h 795"/>
                <a:gd name="T4" fmla="*/ 20 w 160"/>
                <a:gd name="T5" fmla="*/ 0 h 795"/>
                <a:gd name="T6" fmla="*/ 0 w 160"/>
                <a:gd name="T7" fmla="*/ 0 h 795"/>
                <a:gd name="T8" fmla="*/ 0 w 160"/>
                <a:gd name="T9" fmla="*/ 100 h 795"/>
                <a:gd name="T10" fmla="*/ 0 w 160"/>
                <a:gd name="T11" fmla="*/ 100 h 7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795">
                  <a:moveTo>
                    <a:pt x="0" y="795"/>
                  </a:moveTo>
                  <a:lnTo>
                    <a:pt x="160" y="795"/>
                  </a:lnTo>
                  <a:lnTo>
                    <a:pt x="160" y="0"/>
                  </a:lnTo>
                  <a:lnTo>
                    <a:pt x="0" y="0"/>
                  </a:lnTo>
                  <a:lnTo>
                    <a:pt x="0" y="7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5" name="Freeform 70">
              <a:extLst>
                <a:ext uri="{FF2B5EF4-FFF2-40B4-BE49-F238E27FC236}">
                  <a16:creationId xmlns:a16="http://schemas.microsoft.com/office/drawing/2014/main" xmlns="" id="{9969EA5E-694B-DF46-A1E9-9CD7471C8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050"/>
              <a:ext cx="31" cy="47"/>
            </a:xfrm>
            <a:custGeom>
              <a:avLst/>
              <a:gdLst>
                <a:gd name="T0" fmla="*/ 0 w 64"/>
                <a:gd name="T1" fmla="*/ 12 h 94"/>
                <a:gd name="T2" fmla="*/ 7 w 64"/>
                <a:gd name="T3" fmla="*/ 12 h 94"/>
                <a:gd name="T4" fmla="*/ 7 w 64"/>
                <a:gd name="T5" fmla="*/ 0 h 94"/>
                <a:gd name="T6" fmla="*/ 0 w 64"/>
                <a:gd name="T7" fmla="*/ 0 h 94"/>
                <a:gd name="T8" fmla="*/ 0 w 64"/>
                <a:gd name="T9" fmla="*/ 12 h 94"/>
                <a:gd name="T10" fmla="*/ 0 w 64"/>
                <a:gd name="T11" fmla="*/ 12 h 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4">
                  <a:moveTo>
                    <a:pt x="0" y="94"/>
                  </a:moveTo>
                  <a:lnTo>
                    <a:pt x="64" y="94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6" name="Freeform 71">
              <a:extLst>
                <a:ext uri="{FF2B5EF4-FFF2-40B4-BE49-F238E27FC236}">
                  <a16:creationId xmlns:a16="http://schemas.microsoft.com/office/drawing/2014/main" xmlns="" id="{0476EB5D-FF79-5849-A454-384071AAA97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129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7" name="Freeform 72">
              <a:extLst>
                <a:ext uri="{FF2B5EF4-FFF2-40B4-BE49-F238E27FC236}">
                  <a16:creationId xmlns:a16="http://schemas.microsoft.com/office/drawing/2014/main" xmlns="" id="{6B785029-3952-B642-AA02-54CA0DD45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372"/>
              <a:ext cx="31" cy="47"/>
            </a:xfrm>
            <a:custGeom>
              <a:avLst/>
              <a:gdLst>
                <a:gd name="T0" fmla="*/ 0 w 64"/>
                <a:gd name="T1" fmla="*/ 11 h 95"/>
                <a:gd name="T2" fmla="*/ 7 w 64"/>
                <a:gd name="T3" fmla="*/ 11 h 95"/>
                <a:gd name="T4" fmla="*/ 7 w 64"/>
                <a:gd name="T5" fmla="*/ 0 h 95"/>
                <a:gd name="T6" fmla="*/ 0 w 64"/>
                <a:gd name="T7" fmla="*/ 0 h 95"/>
                <a:gd name="T8" fmla="*/ 0 w 64"/>
                <a:gd name="T9" fmla="*/ 11 h 95"/>
                <a:gd name="T10" fmla="*/ 0 w 64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8" name="Freeform 73">
              <a:extLst>
                <a:ext uri="{FF2B5EF4-FFF2-40B4-BE49-F238E27FC236}">
                  <a16:creationId xmlns:a16="http://schemas.microsoft.com/office/drawing/2014/main" xmlns="" id="{935EC498-83C8-604E-8430-33AA8AA4B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372"/>
              <a:ext cx="32" cy="47"/>
            </a:xfrm>
            <a:custGeom>
              <a:avLst/>
              <a:gdLst>
                <a:gd name="T0" fmla="*/ 0 w 65"/>
                <a:gd name="T1" fmla="*/ 11 h 95"/>
                <a:gd name="T2" fmla="*/ 8 w 65"/>
                <a:gd name="T3" fmla="*/ 11 h 95"/>
                <a:gd name="T4" fmla="*/ 8 w 65"/>
                <a:gd name="T5" fmla="*/ 0 h 95"/>
                <a:gd name="T6" fmla="*/ 0 w 65"/>
                <a:gd name="T7" fmla="*/ 0 h 95"/>
                <a:gd name="T8" fmla="*/ 0 w 65"/>
                <a:gd name="T9" fmla="*/ 11 h 95"/>
                <a:gd name="T10" fmla="*/ 0 w 65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95">
                  <a:moveTo>
                    <a:pt x="0" y="95"/>
                  </a:moveTo>
                  <a:lnTo>
                    <a:pt x="65" y="95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79" name="Freeform 74">
              <a:extLst>
                <a:ext uri="{FF2B5EF4-FFF2-40B4-BE49-F238E27FC236}">
                  <a16:creationId xmlns:a16="http://schemas.microsoft.com/office/drawing/2014/main" xmlns="" id="{1EABB2E6-D301-7E48-BD9D-CBD0B9DA6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8" y="2372"/>
              <a:ext cx="31" cy="47"/>
            </a:xfrm>
            <a:custGeom>
              <a:avLst/>
              <a:gdLst>
                <a:gd name="T0" fmla="*/ 0 w 62"/>
                <a:gd name="T1" fmla="*/ 11 h 95"/>
                <a:gd name="T2" fmla="*/ 8 w 62"/>
                <a:gd name="T3" fmla="*/ 11 h 95"/>
                <a:gd name="T4" fmla="*/ 8 w 62"/>
                <a:gd name="T5" fmla="*/ 0 h 95"/>
                <a:gd name="T6" fmla="*/ 0 w 62"/>
                <a:gd name="T7" fmla="*/ 0 h 95"/>
                <a:gd name="T8" fmla="*/ 0 w 62"/>
                <a:gd name="T9" fmla="*/ 11 h 95"/>
                <a:gd name="T10" fmla="*/ 0 w 62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2" h="95">
                  <a:moveTo>
                    <a:pt x="0" y="95"/>
                  </a:moveTo>
                  <a:lnTo>
                    <a:pt x="62" y="95"/>
                  </a:lnTo>
                  <a:lnTo>
                    <a:pt x="62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0" name="Freeform 75">
              <a:extLst>
                <a:ext uri="{FF2B5EF4-FFF2-40B4-BE49-F238E27FC236}">
                  <a16:creationId xmlns:a16="http://schemas.microsoft.com/office/drawing/2014/main" xmlns="" id="{0D02C14F-DBE3-0D4D-8442-26B98B46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6" y="2372"/>
              <a:ext cx="31" cy="47"/>
            </a:xfrm>
            <a:custGeom>
              <a:avLst/>
              <a:gdLst>
                <a:gd name="T0" fmla="*/ 0 w 64"/>
                <a:gd name="T1" fmla="*/ 11 h 95"/>
                <a:gd name="T2" fmla="*/ 7 w 64"/>
                <a:gd name="T3" fmla="*/ 11 h 95"/>
                <a:gd name="T4" fmla="*/ 7 w 64"/>
                <a:gd name="T5" fmla="*/ 0 h 95"/>
                <a:gd name="T6" fmla="*/ 0 w 64"/>
                <a:gd name="T7" fmla="*/ 0 h 95"/>
                <a:gd name="T8" fmla="*/ 0 w 64"/>
                <a:gd name="T9" fmla="*/ 11 h 95"/>
                <a:gd name="T10" fmla="*/ 0 w 64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1" name="Freeform 76">
              <a:extLst>
                <a:ext uri="{FF2B5EF4-FFF2-40B4-BE49-F238E27FC236}">
                  <a16:creationId xmlns:a16="http://schemas.microsoft.com/office/drawing/2014/main" xmlns="" id="{1B35192E-67D7-B04A-9304-51FD6DBD1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" y="2372"/>
              <a:ext cx="32" cy="47"/>
            </a:xfrm>
            <a:custGeom>
              <a:avLst/>
              <a:gdLst>
                <a:gd name="T0" fmla="*/ 0 w 64"/>
                <a:gd name="T1" fmla="*/ 11 h 95"/>
                <a:gd name="T2" fmla="*/ 8 w 64"/>
                <a:gd name="T3" fmla="*/ 11 h 95"/>
                <a:gd name="T4" fmla="*/ 8 w 64"/>
                <a:gd name="T5" fmla="*/ 0 h 95"/>
                <a:gd name="T6" fmla="*/ 0 w 64"/>
                <a:gd name="T7" fmla="*/ 0 h 95"/>
                <a:gd name="T8" fmla="*/ 0 w 64"/>
                <a:gd name="T9" fmla="*/ 11 h 95"/>
                <a:gd name="T10" fmla="*/ 0 w 64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2" name="Freeform 77">
              <a:extLst>
                <a:ext uri="{FF2B5EF4-FFF2-40B4-BE49-F238E27FC236}">
                  <a16:creationId xmlns:a16="http://schemas.microsoft.com/office/drawing/2014/main" xmlns="" id="{37ED91E1-C0E9-3A4C-AB7A-99A821259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7" y="2372"/>
              <a:ext cx="31" cy="47"/>
            </a:xfrm>
            <a:custGeom>
              <a:avLst/>
              <a:gdLst>
                <a:gd name="T0" fmla="*/ 0 w 64"/>
                <a:gd name="T1" fmla="*/ 11 h 95"/>
                <a:gd name="T2" fmla="*/ 7 w 64"/>
                <a:gd name="T3" fmla="*/ 11 h 95"/>
                <a:gd name="T4" fmla="*/ 7 w 64"/>
                <a:gd name="T5" fmla="*/ 0 h 95"/>
                <a:gd name="T6" fmla="*/ 0 w 64"/>
                <a:gd name="T7" fmla="*/ 0 h 95"/>
                <a:gd name="T8" fmla="*/ 0 w 64"/>
                <a:gd name="T9" fmla="*/ 11 h 95"/>
                <a:gd name="T10" fmla="*/ 0 w 64"/>
                <a:gd name="T11" fmla="*/ 11 h 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5">
                  <a:moveTo>
                    <a:pt x="0" y="95"/>
                  </a:moveTo>
                  <a:lnTo>
                    <a:pt x="64" y="95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3" name="Freeform 78">
              <a:extLst>
                <a:ext uri="{FF2B5EF4-FFF2-40B4-BE49-F238E27FC236}">
                  <a16:creationId xmlns:a16="http://schemas.microsoft.com/office/drawing/2014/main" xmlns="" id="{94B1F0C2-FC3B-FD4F-B6E7-00315D931D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29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4" name="Freeform 79">
              <a:extLst>
                <a:ext uri="{FF2B5EF4-FFF2-40B4-BE49-F238E27FC236}">
                  <a16:creationId xmlns:a16="http://schemas.microsoft.com/office/drawing/2014/main" xmlns="" id="{2642F45E-EFFF-D64D-905F-2E34A317A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296"/>
              <a:ext cx="32" cy="48"/>
            </a:xfrm>
            <a:custGeom>
              <a:avLst/>
              <a:gdLst>
                <a:gd name="T0" fmla="*/ 0 w 65"/>
                <a:gd name="T1" fmla="*/ 12 h 96"/>
                <a:gd name="T2" fmla="*/ 8 w 65"/>
                <a:gd name="T3" fmla="*/ 12 h 96"/>
                <a:gd name="T4" fmla="*/ 8 w 65"/>
                <a:gd name="T5" fmla="*/ 0 h 96"/>
                <a:gd name="T6" fmla="*/ 0 w 65"/>
                <a:gd name="T7" fmla="*/ 0 h 96"/>
                <a:gd name="T8" fmla="*/ 0 w 65"/>
                <a:gd name="T9" fmla="*/ 12 h 96"/>
                <a:gd name="T10" fmla="*/ 0 w 65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96">
                  <a:moveTo>
                    <a:pt x="0" y="96"/>
                  </a:moveTo>
                  <a:lnTo>
                    <a:pt x="65" y="96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5" name="Freeform 80">
              <a:extLst>
                <a:ext uri="{FF2B5EF4-FFF2-40B4-BE49-F238E27FC236}">
                  <a16:creationId xmlns:a16="http://schemas.microsoft.com/office/drawing/2014/main" xmlns="" id="{DD939076-C9C5-FD4B-8968-6FA13DF06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8" y="2296"/>
              <a:ext cx="31" cy="48"/>
            </a:xfrm>
            <a:custGeom>
              <a:avLst/>
              <a:gdLst>
                <a:gd name="T0" fmla="*/ 0 w 62"/>
                <a:gd name="T1" fmla="*/ 12 h 96"/>
                <a:gd name="T2" fmla="*/ 8 w 62"/>
                <a:gd name="T3" fmla="*/ 12 h 96"/>
                <a:gd name="T4" fmla="*/ 8 w 62"/>
                <a:gd name="T5" fmla="*/ 0 h 96"/>
                <a:gd name="T6" fmla="*/ 0 w 62"/>
                <a:gd name="T7" fmla="*/ 0 h 96"/>
                <a:gd name="T8" fmla="*/ 0 w 62"/>
                <a:gd name="T9" fmla="*/ 12 h 96"/>
                <a:gd name="T10" fmla="*/ 0 w 62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2" h="96">
                  <a:moveTo>
                    <a:pt x="0" y="96"/>
                  </a:moveTo>
                  <a:lnTo>
                    <a:pt x="62" y="96"/>
                  </a:lnTo>
                  <a:lnTo>
                    <a:pt x="62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6" name="Freeform 81">
              <a:extLst>
                <a:ext uri="{FF2B5EF4-FFF2-40B4-BE49-F238E27FC236}">
                  <a16:creationId xmlns:a16="http://schemas.microsoft.com/office/drawing/2014/main" xmlns="" id="{BE15449A-E55A-8E41-93FB-282F6693A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6" y="229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7" name="Freeform 82">
              <a:extLst>
                <a:ext uri="{FF2B5EF4-FFF2-40B4-BE49-F238E27FC236}">
                  <a16:creationId xmlns:a16="http://schemas.microsoft.com/office/drawing/2014/main" xmlns="" id="{D44811A1-4BEE-9E46-B5D1-DC0E6C193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" y="2296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8" name="Freeform 83">
              <a:extLst>
                <a:ext uri="{FF2B5EF4-FFF2-40B4-BE49-F238E27FC236}">
                  <a16:creationId xmlns:a16="http://schemas.microsoft.com/office/drawing/2014/main" xmlns="" id="{84532957-5798-4044-9DFF-4106953EF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7" y="229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9" name="Freeform 84">
              <a:extLst>
                <a:ext uri="{FF2B5EF4-FFF2-40B4-BE49-F238E27FC236}">
                  <a16:creationId xmlns:a16="http://schemas.microsoft.com/office/drawing/2014/main" xmlns="" id="{B74ED505-94D7-254B-9086-E8913625A6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3" y="221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0" name="Freeform 85">
              <a:extLst>
                <a:ext uri="{FF2B5EF4-FFF2-40B4-BE49-F238E27FC236}">
                  <a16:creationId xmlns:a16="http://schemas.microsoft.com/office/drawing/2014/main" xmlns="" id="{3E93608F-AD7F-324F-9AEA-7A28249520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216"/>
              <a:ext cx="32" cy="48"/>
            </a:xfrm>
            <a:custGeom>
              <a:avLst/>
              <a:gdLst>
                <a:gd name="T0" fmla="*/ 0 w 65"/>
                <a:gd name="T1" fmla="*/ 12 h 96"/>
                <a:gd name="T2" fmla="*/ 8 w 65"/>
                <a:gd name="T3" fmla="*/ 12 h 96"/>
                <a:gd name="T4" fmla="*/ 8 w 65"/>
                <a:gd name="T5" fmla="*/ 0 h 96"/>
                <a:gd name="T6" fmla="*/ 0 w 65"/>
                <a:gd name="T7" fmla="*/ 0 h 96"/>
                <a:gd name="T8" fmla="*/ 0 w 65"/>
                <a:gd name="T9" fmla="*/ 12 h 96"/>
                <a:gd name="T10" fmla="*/ 0 w 65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96">
                  <a:moveTo>
                    <a:pt x="0" y="96"/>
                  </a:moveTo>
                  <a:lnTo>
                    <a:pt x="65" y="96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1" name="Freeform 86">
              <a:extLst>
                <a:ext uri="{FF2B5EF4-FFF2-40B4-BE49-F238E27FC236}">
                  <a16:creationId xmlns:a16="http://schemas.microsoft.com/office/drawing/2014/main" xmlns="" id="{FEA6AB5C-FC4B-034D-8396-B44B24746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8" y="2216"/>
              <a:ext cx="31" cy="48"/>
            </a:xfrm>
            <a:custGeom>
              <a:avLst/>
              <a:gdLst>
                <a:gd name="T0" fmla="*/ 0 w 62"/>
                <a:gd name="T1" fmla="*/ 12 h 96"/>
                <a:gd name="T2" fmla="*/ 8 w 62"/>
                <a:gd name="T3" fmla="*/ 12 h 96"/>
                <a:gd name="T4" fmla="*/ 8 w 62"/>
                <a:gd name="T5" fmla="*/ 0 h 96"/>
                <a:gd name="T6" fmla="*/ 0 w 62"/>
                <a:gd name="T7" fmla="*/ 0 h 96"/>
                <a:gd name="T8" fmla="*/ 0 w 62"/>
                <a:gd name="T9" fmla="*/ 12 h 96"/>
                <a:gd name="T10" fmla="*/ 0 w 62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2" h="96">
                  <a:moveTo>
                    <a:pt x="0" y="96"/>
                  </a:moveTo>
                  <a:lnTo>
                    <a:pt x="62" y="96"/>
                  </a:lnTo>
                  <a:lnTo>
                    <a:pt x="62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2" name="Freeform 87">
              <a:extLst>
                <a:ext uri="{FF2B5EF4-FFF2-40B4-BE49-F238E27FC236}">
                  <a16:creationId xmlns:a16="http://schemas.microsoft.com/office/drawing/2014/main" xmlns="" id="{E3A11710-F95D-0E40-BC6C-5537FDDC0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6" y="221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3" name="Freeform 88">
              <a:extLst>
                <a:ext uri="{FF2B5EF4-FFF2-40B4-BE49-F238E27FC236}">
                  <a16:creationId xmlns:a16="http://schemas.microsoft.com/office/drawing/2014/main" xmlns="" id="{052F689B-5E86-364F-BFD0-9ED6175F8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" y="2216"/>
              <a:ext cx="32" cy="48"/>
            </a:xfrm>
            <a:custGeom>
              <a:avLst/>
              <a:gdLst>
                <a:gd name="T0" fmla="*/ 0 w 64"/>
                <a:gd name="T1" fmla="*/ 12 h 96"/>
                <a:gd name="T2" fmla="*/ 8 w 64"/>
                <a:gd name="T3" fmla="*/ 12 h 96"/>
                <a:gd name="T4" fmla="*/ 8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4" name="Freeform 89">
              <a:extLst>
                <a:ext uri="{FF2B5EF4-FFF2-40B4-BE49-F238E27FC236}">
                  <a16:creationId xmlns:a16="http://schemas.microsoft.com/office/drawing/2014/main" xmlns="" id="{9E7B8295-A4FA-ED4C-81B5-26548490E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7" y="2216"/>
              <a:ext cx="31" cy="48"/>
            </a:xfrm>
            <a:custGeom>
              <a:avLst/>
              <a:gdLst>
                <a:gd name="T0" fmla="*/ 0 w 64"/>
                <a:gd name="T1" fmla="*/ 12 h 96"/>
                <a:gd name="T2" fmla="*/ 7 w 64"/>
                <a:gd name="T3" fmla="*/ 12 h 96"/>
                <a:gd name="T4" fmla="*/ 7 w 64"/>
                <a:gd name="T5" fmla="*/ 0 h 96"/>
                <a:gd name="T6" fmla="*/ 0 w 64"/>
                <a:gd name="T7" fmla="*/ 0 h 96"/>
                <a:gd name="T8" fmla="*/ 0 w 64"/>
                <a:gd name="T9" fmla="*/ 12 h 96"/>
                <a:gd name="T10" fmla="*/ 0 w 64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" h="96">
                  <a:moveTo>
                    <a:pt x="0" y="96"/>
                  </a:moveTo>
                  <a:lnTo>
                    <a:pt x="64" y="96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5" name="Freeform 90">
              <a:extLst>
                <a:ext uri="{FF2B5EF4-FFF2-40B4-BE49-F238E27FC236}">
                  <a16:creationId xmlns:a16="http://schemas.microsoft.com/office/drawing/2014/main" xmlns="" id="{2A0323AE-C77B-E241-91CF-F445A7DA9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5" y="2045"/>
              <a:ext cx="293" cy="34"/>
            </a:xfrm>
            <a:custGeom>
              <a:avLst/>
              <a:gdLst>
                <a:gd name="T0" fmla="*/ 0 w 584"/>
                <a:gd name="T1" fmla="*/ 9 h 68"/>
                <a:gd name="T2" fmla="*/ 74 w 584"/>
                <a:gd name="T3" fmla="*/ 9 h 68"/>
                <a:gd name="T4" fmla="*/ 74 w 584"/>
                <a:gd name="T5" fmla="*/ 0 h 68"/>
                <a:gd name="T6" fmla="*/ 0 w 584"/>
                <a:gd name="T7" fmla="*/ 0 h 68"/>
                <a:gd name="T8" fmla="*/ 0 w 584"/>
                <a:gd name="T9" fmla="*/ 9 h 68"/>
                <a:gd name="T10" fmla="*/ 0 w 584"/>
                <a:gd name="T11" fmla="*/ 9 h 6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84" h="68">
                  <a:moveTo>
                    <a:pt x="0" y="68"/>
                  </a:moveTo>
                  <a:lnTo>
                    <a:pt x="584" y="68"/>
                  </a:lnTo>
                  <a:lnTo>
                    <a:pt x="584" y="0"/>
                  </a:lnTo>
                  <a:lnTo>
                    <a:pt x="0" y="0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6" name="Freeform 91">
              <a:extLst>
                <a:ext uri="{FF2B5EF4-FFF2-40B4-BE49-F238E27FC236}">
                  <a16:creationId xmlns:a16="http://schemas.microsoft.com/office/drawing/2014/main" xmlns="" id="{13A44E3E-FAF7-4441-AA40-89AEC419C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0" y="2105"/>
              <a:ext cx="298" cy="31"/>
            </a:xfrm>
            <a:custGeom>
              <a:avLst/>
              <a:gdLst>
                <a:gd name="T0" fmla="*/ 0 w 596"/>
                <a:gd name="T1" fmla="*/ 8 h 62"/>
                <a:gd name="T2" fmla="*/ 75 w 596"/>
                <a:gd name="T3" fmla="*/ 8 h 62"/>
                <a:gd name="T4" fmla="*/ 75 w 596"/>
                <a:gd name="T5" fmla="*/ 0 h 62"/>
                <a:gd name="T6" fmla="*/ 0 w 596"/>
                <a:gd name="T7" fmla="*/ 0 h 62"/>
                <a:gd name="T8" fmla="*/ 0 w 596"/>
                <a:gd name="T9" fmla="*/ 8 h 62"/>
                <a:gd name="T10" fmla="*/ 0 w 596"/>
                <a:gd name="T11" fmla="*/ 8 h 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96" h="62">
                  <a:moveTo>
                    <a:pt x="0" y="62"/>
                  </a:moveTo>
                  <a:lnTo>
                    <a:pt x="596" y="62"/>
                  </a:lnTo>
                  <a:lnTo>
                    <a:pt x="596" y="0"/>
                  </a:lnTo>
                  <a:lnTo>
                    <a:pt x="0" y="0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7" name="Freeform 92">
              <a:extLst>
                <a:ext uri="{FF2B5EF4-FFF2-40B4-BE49-F238E27FC236}">
                  <a16:creationId xmlns:a16="http://schemas.microsoft.com/office/drawing/2014/main" xmlns="" id="{6EB4E253-876C-BA41-8994-999B7A1325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050"/>
              <a:ext cx="32" cy="47"/>
            </a:xfrm>
            <a:custGeom>
              <a:avLst/>
              <a:gdLst>
                <a:gd name="T0" fmla="*/ 0 w 65"/>
                <a:gd name="T1" fmla="*/ 11 h 96"/>
                <a:gd name="T2" fmla="*/ 8 w 65"/>
                <a:gd name="T3" fmla="*/ 11 h 96"/>
                <a:gd name="T4" fmla="*/ 8 w 65"/>
                <a:gd name="T5" fmla="*/ 0 h 96"/>
                <a:gd name="T6" fmla="*/ 0 w 65"/>
                <a:gd name="T7" fmla="*/ 0 h 96"/>
                <a:gd name="T8" fmla="*/ 0 w 65"/>
                <a:gd name="T9" fmla="*/ 11 h 96"/>
                <a:gd name="T10" fmla="*/ 0 w 65"/>
                <a:gd name="T11" fmla="*/ 11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96">
                  <a:moveTo>
                    <a:pt x="0" y="96"/>
                  </a:moveTo>
                  <a:lnTo>
                    <a:pt x="65" y="96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8" name="Freeform 93">
              <a:extLst>
                <a:ext uri="{FF2B5EF4-FFF2-40B4-BE49-F238E27FC236}">
                  <a16:creationId xmlns:a16="http://schemas.microsoft.com/office/drawing/2014/main" xmlns="" id="{1F77FF2F-6D39-5241-B500-FC41EC4B1C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" y="2127"/>
              <a:ext cx="32" cy="48"/>
            </a:xfrm>
            <a:custGeom>
              <a:avLst/>
              <a:gdLst>
                <a:gd name="T0" fmla="*/ 0 w 63"/>
                <a:gd name="T1" fmla="*/ 12 h 96"/>
                <a:gd name="T2" fmla="*/ 8 w 63"/>
                <a:gd name="T3" fmla="*/ 12 h 96"/>
                <a:gd name="T4" fmla="*/ 8 w 63"/>
                <a:gd name="T5" fmla="*/ 0 h 96"/>
                <a:gd name="T6" fmla="*/ 0 w 63"/>
                <a:gd name="T7" fmla="*/ 0 h 96"/>
                <a:gd name="T8" fmla="*/ 0 w 63"/>
                <a:gd name="T9" fmla="*/ 12 h 96"/>
                <a:gd name="T10" fmla="*/ 0 w 63"/>
                <a:gd name="T11" fmla="*/ 12 h 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3" h="96">
                  <a:moveTo>
                    <a:pt x="0" y="96"/>
                  </a:moveTo>
                  <a:lnTo>
                    <a:pt x="63" y="96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9" name="Freeform 94">
              <a:extLst>
                <a:ext uri="{FF2B5EF4-FFF2-40B4-BE49-F238E27FC236}">
                  <a16:creationId xmlns:a16="http://schemas.microsoft.com/office/drawing/2014/main" xmlns="" id="{5283208E-4C22-9D47-A5F6-322CDF8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1" y="2064"/>
              <a:ext cx="133" cy="28"/>
            </a:xfrm>
            <a:custGeom>
              <a:avLst/>
              <a:gdLst>
                <a:gd name="T0" fmla="*/ 0 w 267"/>
                <a:gd name="T1" fmla="*/ 0 h 55"/>
                <a:gd name="T2" fmla="*/ 33 w 267"/>
                <a:gd name="T3" fmla="*/ 0 h 55"/>
                <a:gd name="T4" fmla="*/ 33 w 267"/>
                <a:gd name="T5" fmla="*/ 7 h 55"/>
                <a:gd name="T6" fmla="*/ 0 w 267"/>
                <a:gd name="T7" fmla="*/ 7 h 55"/>
                <a:gd name="T8" fmla="*/ 0 w 267"/>
                <a:gd name="T9" fmla="*/ 0 h 55"/>
                <a:gd name="T10" fmla="*/ 0 w 267"/>
                <a:gd name="T11" fmla="*/ 0 h 5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7" h="55">
                  <a:moveTo>
                    <a:pt x="0" y="0"/>
                  </a:moveTo>
                  <a:lnTo>
                    <a:pt x="267" y="0"/>
                  </a:lnTo>
                  <a:lnTo>
                    <a:pt x="267" y="55"/>
                  </a:lnTo>
                  <a:lnTo>
                    <a:pt x="0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0" name="Freeform 95">
              <a:extLst>
                <a:ext uri="{FF2B5EF4-FFF2-40B4-BE49-F238E27FC236}">
                  <a16:creationId xmlns:a16="http://schemas.microsoft.com/office/drawing/2014/main" xmlns="" id="{B1B94C52-CD83-2547-BCBA-1DD0A22BE2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9" y="2110"/>
              <a:ext cx="133" cy="29"/>
            </a:xfrm>
            <a:custGeom>
              <a:avLst/>
              <a:gdLst>
                <a:gd name="T0" fmla="*/ 0 w 267"/>
                <a:gd name="T1" fmla="*/ 0 h 56"/>
                <a:gd name="T2" fmla="*/ 33 w 267"/>
                <a:gd name="T3" fmla="*/ 0 h 56"/>
                <a:gd name="T4" fmla="*/ 33 w 267"/>
                <a:gd name="T5" fmla="*/ 8 h 56"/>
                <a:gd name="T6" fmla="*/ 0 w 267"/>
                <a:gd name="T7" fmla="*/ 8 h 56"/>
                <a:gd name="T8" fmla="*/ 0 w 267"/>
                <a:gd name="T9" fmla="*/ 0 h 56"/>
                <a:gd name="T10" fmla="*/ 0 w 267"/>
                <a:gd name="T11" fmla="*/ 0 h 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7" h="56">
                  <a:moveTo>
                    <a:pt x="0" y="0"/>
                  </a:moveTo>
                  <a:lnTo>
                    <a:pt x="267" y="0"/>
                  </a:lnTo>
                  <a:lnTo>
                    <a:pt x="267" y="56"/>
                  </a:lnTo>
                  <a:lnTo>
                    <a:pt x="0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1" name="Freeform 96">
              <a:extLst>
                <a:ext uri="{FF2B5EF4-FFF2-40B4-BE49-F238E27FC236}">
                  <a16:creationId xmlns:a16="http://schemas.microsoft.com/office/drawing/2014/main" xmlns="" id="{9D8C365E-6AD9-F948-BA38-713C19699B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" y="1706"/>
              <a:ext cx="42" cy="713"/>
            </a:xfrm>
            <a:custGeom>
              <a:avLst/>
              <a:gdLst>
                <a:gd name="T0" fmla="*/ 0 w 84"/>
                <a:gd name="T1" fmla="*/ 178 h 1427"/>
                <a:gd name="T2" fmla="*/ 11 w 84"/>
                <a:gd name="T3" fmla="*/ 178 h 1427"/>
                <a:gd name="T4" fmla="*/ 11 w 84"/>
                <a:gd name="T5" fmla="*/ 0 h 1427"/>
                <a:gd name="T6" fmla="*/ 0 w 84"/>
                <a:gd name="T7" fmla="*/ 0 h 1427"/>
                <a:gd name="T8" fmla="*/ 0 w 84"/>
                <a:gd name="T9" fmla="*/ 178 h 1427"/>
                <a:gd name="T10" fmla="*/ 0 w 84"/>
                <a:gd name="T11" fmla="*/ 178 h 142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4" h="1427">
                  <a:moveTo>
                    <a:pt x="0" y="1427"/>
                  </a:moveTo>
                  <a:lnTo>
                    <a:pt x="84" y="1427"/>
                  </a:lnTo>
                  <a:lnTo>
                    <a:pt x="84" y="0"/>
                  </a:lnTo>
                  <a:lnTo>
                    <a:pt x="0" y="0"/>
                  </a:lnTo>
                  <a:lnTo>
                    <a:pt x="0" y="14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2" name="Freeform 97">
              <a:extLst>
                <a:ext uri="{FF2B5EF4-FFF2-40B4-BE49-F238E27FC236}">
                  <a16:creationId xmlns:a16="http://schemas.microsoft.com/office/drawing/2014/main" xmlns="" id="{3DF67CC9-D4A5-0E4F-9A05-72E32158D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380"/>
              <a:ext cx="345" cy="40"/>
            </a:xfrm>
            <a:custGeom>
              <a:avLst/>
              <a:gdLst>
                <a:gd name="T0" fmla="*/ 0 w 689"/>
                <a:gd name="T1" fmla="*/ 10 h 79"/>
                <a:gd name="T2" fmla="*/ 87 w 689"/>
                <a:gd name="T3" fmla="*/ 10 h 79"/>
                <a:gd name="T4" fmla="*/ 87 w 689"/>
                <a:gd name="T5" fmla="*/ 0 h 79"/>
                <a:gd name="T6" fmla="*/ 0 w 689"/>
                <a:gd name="T7" fmla="*/ 1 h 79"/>
                <a:gd name="T8" fmla="*/ 0 w 689"/>
                <a:gd name="T9" fmla="*/ 10 h 79"/>
                <a:gd name="T10" fmla="*/ 0 w 689"/>
                <a:gd name="T11" fmla="*/ 10 h 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89" h="79">
                  <a:moveTo>
                    <a:pt x="0" y="79"/>
                  </a:moveTo>
                  <a:lnTo>
                    <a:pt x="689" y="79"/>
                  </a:lnTo>
                  <a:lnTo>
                    <a:pt x="689" y="0"/>
                  </a:lnTo>
                  <a:lnTo>
                    <a:pt x="0" y="1"/>
                  </a:lnTo>
                  <a:lnTo>
                    <a:pt x="0" y="7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3" name="Freeform 98">
              <a:extLst>
                <a:ext uri="{FF2B5EF4-FFF2-40B4-BE49-F238E27FC236}">
                  <a16:creationId xmlns:a16="http://schemas.microsoft.com/office/drawing/2014/main" xmlns="" id="{6C5E2BFA-8EAD-5545-A902-8F4A6A887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318"/>
              <a:ext cx="347" cy="40"/>
            </a:xfrm>
            <a:custGeom>
              <a:avLst/>
              <a:gdLst>
                <a:gd name="T0" fmla="*/ 0 w 693"/>
                <a:gd name="T1" fmla="*/ 10 h 80"/>
                <a:gd name="T2" fmla="*/ 87 w 693"/>
                <a:gd name="T3" fmla="*/ 10 h 80"/>
                <a:gd name="T4" fmla="*/ 87 w 693"/>
                <a:gd name="T5" fmla="*/ 0 h 80"/>
                <a:gd name="T6" fmla="*/ 0 w 693"/>
                <a:gd name="T7" fmla="*/ 0 h 80"/>
                <a:gd name="T8" fmla="*/ 0 w 693"/>
                <a:gd name="T9" fmla="*/ 10 h 80"/>
                <a:gd name="T10" fmla="*/ 0 w 693"/>
                <a:gd name="T11" fmla="*/ 10 h 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93" h="80">
                  <a:moveTo>
                    <a:pt x="0" y="80"/>
                  </a:moveTo>
                  <a:lnTo>
                    <a:pt x="693" y="80"/>
                  </a:lnTo>
                  <a:lnTo>
                    <a:pt x="693" y="0"/>
                  </a:lnTo>
                  <a:lnTo>
                    <a:pt x="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4" name="Freeform 99">
              <a:extLst>
                <a:ext uri="{FF2B5EF4-FFF2-40B4-BE49-F238E27FC236}">
                  <a16:creationId xmlns:a16="http://schemas.microsoft.com/office/drawing/2014/main" xmlns="" id="{BF6E0886-5350-AB4C-AAE0-14C0E06DB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256"/>
              <a:ext cx="344" cy="39"/>
            </a:xfrm>
            <a:custGeom>
              <a:avLst/>
              <a:gdLst>
                <a:gd name="T0" fmla="*/ 0 w 687"/>
                <a:gd name="T1" fmla="*/ 10 h 78"/>
                <a:gd name="T2" fmla="*/ 86 w 687"/>
                <a:gd name="T3" fmla="*/ 10 h 78"/>
                <a:gd name="T4" fmla="*/ 86 w 687"/>
                <a:gd name="T5" fmla="*/ 0 h 78"/>
                <a:gd name="T6" fmla="*/ 0 w 687"/>
                <a:gd name="T7" fmla="*/ 0 h 78"/>
                <a:gd name="T8" fmla="*/ 0 w 687"/>
                <a:gd name="T9" fmla="*/ 10 h 78"/>
                <a:gd name="T10" fmla="*/ 0 w 687"/>
                <a:gd name="T11" fmla="*/ 10 h 7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87" h="78">
                  <a:moveTo>
                    <a:pt x="0" y="78"/>
                  </a:moveTo>
                  <a:lnTo>
                    <a:pt x="687" y="78"/>
                  </a:lnTo>
                  <a:lnTo>
                    <a:pt x="687" y="0"/>
                  </a:lnTo>
                  <a:lnTo>
                    <a:pt x="0" y="0"/>
                  </a:lnTo>
                  <a:lnTo>
                    <a:pt x="0" y="7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5" name="Freeform 100">
              <a:extLst>
                <a:ext uri="{FF2B5EF4-FFF2-40B4-BE49-F238E27FC236}">
                  <a16:creationId xmlns:a16="http://schemas.microsoft.com/office/drawing/2014/main" xmlns="" id="{95A993BB-8584-6747-A181-914B11100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192"/>
              <a:ext cx="382" cy="42"/>
            </a:xfrm>
            <a:custGeom>
              <a:avLst/>
              <a:gdLst>
                <a:gd name="T0" fmla="*/ 0 w 762"/>
                <a:gd name="T1" fmla="*/ 11 h 84"/>
                <a:gd name="T2" fmla="*/ 95 w 762"/>
                <a:gd name="T3" fmla="*/ 11 h 84"/>
                <a:gd name="T4" fmla="*/ 96 w 762"/>
                <a:gd name="T5" fmla="*/ 0 h 84"/>
                <a:gd name="T6" fmla="*/ 0 w 762"/>
                <a:gd name="T7" fmla="*/ 0 h 84"/>
                <a:gd name="T8" fmla="*/ 0 w 762"/>
                <a:gd name="T9" fmla="*/ 11 h 84"/>
                <a:gd name="T10" fmla="*/ 0 w 762"/>
                <a:gd name="T11" fmla="*/ 11 h 8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62" h="84">
                  <a:moveTo>
                    <a:pt x="0" y="84"/>
                  </a:moveTo>
                  <a:lnTo>
                    <a:pt x="755" y="84"/>
                  </a:lnTo>
                  <a:lnTo>
                    <a:pt x="762" y="0"/>
                  </a:lnTo>
                  <a:lnTo>
                    <a:pt x="0" y="0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6" name="Freeform 101">
              <a:extLst>
                <a:ext uri="{FF2B5EF4-FFF2-40B4-BE49-F238E27FC236}">
                  <a16:creationId xmlns:a16="http://schemas.microsoft.com/office/drawing/2014/main" xmlns="" id="{12A67F5D-8649-AC4F-8191-11E8C6976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131"/>
              <a:ext cx="393" cy="39"/>
            </a:xfrm>
            <a:custGeom>
              <a:avLst/>
              <a:gdLst>
                <a:gd name="T0" fmla="*/ 0 w 784"/>
                <a:gd name="T1" fmla="*/ 10 h 77"/>
                <a:gd name="T2" fmla="*/ 99 w 784"/>
                <a:gd name="T3" fmla="*/ 10 h 77"/>
                <a:gd name="T4" fmla="*/ 97 w 784"/>
                <a:gd name="T5" fmla="*/ 0 h 77"/>
                <a:gd name="T6" fmla="*/ 0 w 784"/>
                <a:gd name="T7" fmla="*/ 0 h 77"/>
                <a:gd name="T8" fmla="*/ 0 w 784"/>
                <a:gd name="T9" fmla="*/ 10 h 77"/>
                <a:gd name="T10" fmla="*/ 0 w 784"/>
                <a:gd name="T11" fmla="*/ 10 h 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84" h="77">
                  <a:moveTo>
                    <a:pt x="0" y="77"/>
                  </a:moveTo>
                  <a:lnTo>
                    <a:pt x="784" y="75"/>
                  </a:lnTo>
                  <a:lnTo>
                    <a:pt x="768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7" name="Freeform 102">
              <a:extLst>
                <a:ext uri="{FF2B5EF4-FFF2-40B4-BE49-F238E27FC236}">
                  <a16:creationId xmlns:a16="http://schemas.microsoft.com/office/drawing/2014/main" xmlns="" id="{0D92FCD7-54D0-9F40-A6A3-F9F794400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6" y="2047"/>
              <a:ext cx="41" cy="373"/>
            </a:xfrm>
            <a:custGeom>
              <a:avLst/>
              <a:gdLst>
                <a:gd name="T0" fmla="*/ 0 w 81"/>
                <a:gd name="T1" fmla="*/ 94 h 745"/>
                <a:gd name="T2" fmla="*/ 11 w 81"/>
                <a:gd name="T3" fmla="*/ 94 h 745"/>
                <a:gd name="T4" fmla="*/ 11 w 81"/>
                <a:gd name="T5" fmla="*/ 0 h 745"/>
                <a:gd name="T6" fmla="*/ 0 w 81"/>
                <a:gd name="T7" fmla="*/ 0 h 745"/>
                <a:gd name="T8" fmla="*/ 0 w 81"/>
                <a:gd name="T9" fmla="*/ 94 h 745"/>
                <a:gd name="T10" fmla="*/ 0 w 81"/>
                <a:gd name="T11" fmla="*/ 94 h 74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1" h="745">
                  <a:moveTo>
                    <a:pt x="0" y="745"/>
                  </a:moveTo>
                  <a:lnTo>
                    <a:pt x="81" y="745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74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8" name="Freeform 103">
              <a:extLst>
                <a:ext uri="{FF2B5EF4-FFF2-40B4-BE49-F238E27FC236}">
                  <a16:creationId xmlns:a16="http://schemas.microsoft.com/office/drawing/2014/main" xmlns="" id="{A41DF991-2662-D44F-918A-4AADA7876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2" y="1759"/>
              <a:ext cx="207" cy="84"/>
            </a:xfrm>
            <a:custGeom>
              <a:avLst/>
              <a:gdLst>
                <a:gd name="T0" fmla="*/ 0 w 416"/>
                <a:gd name="T1" fmla="*/ 5 h 166"/>
                <a:gd name="T2" fmla="*/ 2 w 416"/>
                <a:gd name="T3" fmla="*/ 5 h 166"/>
                <a:gd name="T4" fmla="*/ 7 w 416"/>
                <a:gd name="T5" fmla="*/ 3 h 166"/>
                <a:gd name="T6" fmla="*/ 15 w 416"/>
                <a:gd name="T7" fmla="*/ 1 h 166"/>
                <a:gd name="T8" fmla="*/ 25 w 416"/>
                <a:gd name="T9" fmla="*/ 0 h 166"/>
                <a:gd name="T10" fmla="*/ 35 w 416"/>
                <a:gd name="T11" fmla="*/ 3 h 166"/>
                <a:gd name="T12" fmla="*/ 40 w 416"/>
                <a:gd name="T13" fmla="*/ 5 h 166"/>
                <a:gd name="T14" fmla="*/ 44 w 416"/>
                <a:gd name="T15" fmla="*/ 7 h 166"/>
                <a:gd name="T16" fmla="*/ 47 w 416"/>
                <a:gd name="T17" fmla="*/ 10 h 166"/>
                <a:gd name="T18" fmla="*/ 49 w 416"/>
                <a:gd name="T19" fmla="*/ 12 h 166"/>
                <a:gd name="T20" fmla="*/ 51 w 416"/>
                <a:gd name="T21" fmla="*/ 14 h 166"/>
                <a:gd name="T22" fmla="*/ 47 w 416"/>
                <a:gd name="T23" fmla="*/ 22 h 166"/>
                <a:gd name="T24" fmla="*/ 46 w 416"/>
                <a:gd name="T25" fmla="*/ 19 h 166"/>
                <a:gd name="T26" fmla="*/ 44 w 416"/>
                <a:gd name="T27" fmla="*/ 17 h 166"/>
                <a:gd name="T28" fmla="*/ 41 w 416"/>
                <a:gd name="T29" fmla="*/ 15 h 166"/>
                <a:gd name="T30" fmla="*/ 37 w 416"/>
                <a:gd name="T31" fmla="*/ 12 h 166"/>
                <a:gd name="T32" fmla="*/ 34 w 416"/>
                <a:gd name="T33" fmla="*/ 10 h 166"/>
                <a:gd name="T34" fmla="*/ 29 w 416"/>
                <a:gd name="T35" fmla="*/ 8 h 166"/>
                <a:gd name="T36" fmla="*/ 24 w 416"/>
                <a:gd name="T37" fmla="*/ 7 h 166"/>
                <a:gd name="T38" fmla="*/ 14 w 416"/>
                <a:gd name="T39" fmla="*/ 8 h 166"/>
                <a:gd name="T40" fmla="*/ 7 w 416"/>
                <a:gd name="T41" fmla="*/ 10 h 166"/>
                <a:gd name="T42" fmla="*/ 3 w 416"/>
                <a:gd name="T43" fmla="*/ 13 h 166"/>
                <a:gd name="T44" fmla="*/ 1 w 416"/>
                <a:gd name="T45" fmla="*/ 14 h 166"/>
                <a:gd name="T46" fmla="*/ 0 w 416"/>
                <a:gd name="T47" fmla="*/ 5 h 166"/>
                <a:gd name="T48" fmla="*/ 0 w 416"/>
                <a:gd name="T49" fmla="*/ 5 h 16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16" h="166">
                  <a:moveTo>
                    <a:pt x="0" y="39"/>
                  </a:moveTo>
                  <a:lnTo>
                    <a:pt x="16" y="33"/>
                  </a:lnTo>
                  <a:lnTo>
                    <a:pt x="58" y="17"/>
                  </a:lnTo>
                  <a:lnTo>
                    <a:pt x="123" y="3"/>
                  </a:lnTo>
                  <a:lnTo>
                    <a:pt x="205" y="0"/>
                  </a:lnTo>
                  <a:lnTo>
                    <a:pt x="288" y="18"/>
                  </a:lnTo>
                  <a:lnTo>
                    <a:pt x="325" y="36"/>
                  </a:lnTo>
                  <a:lnTo>
                    <a:pt x="355" y="55"/>
                  </a:lnTo>
                  <a:lnTo>
                    <a:pt x="381" y="73"/>
                  </a:lnTo>
                  <a:lnTo>
                    <a:pt x="400" y="91"/>
                  </a:lnTo>
                  <a:lnTo>
                    <a:pt x="416" y="107"/>
                  </a:lnTo>
                  <a:lnTo>
                    <a:pt x="383" y="166"/>
                  </a:lnTo>
                  <a:lnTo>
                    <a:pt x="370" y="150"/>
                  </a:lnTo>
                  <a:lnTo>
                    <a:pt x="354" y="133"/>
                  </a:lnTo>
                  <a:lnTo>
                    <a:pt x="332" y="113"/>
                  </a:lnTo>
                  <a:lnTo>
                    <a:pt x="304" y="92"/>
                  </a:lnTo>
                  <a:lnTo>
                    <a:pt x="273" y="73"/>
                  </a:lnTo>
                  <a:lnTo>
                    <a:pt x="235" y="62"/>
                  </a:lnTo>
                  <a:lnTo>
                    <a:pt x="194" y="55"/>
                  </a:lnTo>
                  <a:lnTo>
                    <a:pt x="118" y="60"/>
                  </a:lnTo>
                  <a:lnTo>
                    <a:pt x="60" y="78"/>
                  </a:lnTo>
                  <a:lnTo>
                    <a:pt x="25" y="98"/>
                  </a:lnTo>
                  <a:lnTo>
                    <a:pt x="13" y="107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09" name="Freeform 104">
              <a:extLst>
                <a:ext uri="{FF2B5EF4-FFF2-40B4-BE49-F238E27FC236}">
                  <a16:creationId xmlns:a16="http://schemas.microsoft.com/office/drawing/2014/main" xmlns="" id="{E03A3770-966D-094F-B549-39998BFF5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1" y="1637"/>
              <a:ext cx="602" cy="315"/>
            </a:xfrm>
            <a:custGeom>
              <a:avLst/>
              <a:gdLst>
                <a:gd name="T0" fmla="*/ 0 w 1202"/>
                <a:gd name="T1" fmla="*/ 76 h 630"/>
                <a:gd name="T2" fmla="*/ 3 w 1202"/>
                <a:gd name="T3" fmla="*/ 70 h 630"/>
                <a:gd name="T4" fmla="*/ 6 w 1202"/>
                <a:gd name="T5" fmla="*/ 64 h 630"/>
                <a:gd name="T6" fmla="*/ 10 w 1202"/>
                <a:gd name="T7" fmla="*/ 56 h 630"/>
                <a:gd name="T8" fmla="*/ 15 w 1202"/>
                <a:gd name="T9" fmla="*/ 48 h 630"/>
                <a:gd name="T10" fmla="*/ 18 w 1202"/>
                <a:gd name="T11" fmla="*/ 44 h 630"/>
                <a:gd name="T12" fmla="*/ 27 w 1202"/>
                <a:gd name="T13" fmla="*/ 35 h 630"/>
                <a:gd name="T14" fmla="*/ 29 w 1202"/>
                <a:gd name="T15" fmla="*/ 33 h 630"/>
                <a:gd name="T16" fmla="*/ 33 w 1202"/>
                <a:gd name="T17" fmla="*/ 30 h 630"/>
                <a:gd name="T18" fmla="*/ 38 w 1202"/>
                <a:gd name="T19" fmla="*/ 27 h 630"/>
                <a:gd name="T20" fmla="*/ 43 w 1202"/>
                <a:gd name="T21" fmla="*/ 25 h 630"/>
                <a:gd name="T22" fmla="*/ 47 w 1202"/>
                <a:gd name="T23" fmla="*/ 24 h 630"/>
                <a:gd name="T24" fmla="*/ 56 w 1202"/>
                <a:gd name="T25" fmla="*/ 22 h 630"/>
                <a:gd name="T26" fmla="*/ 71 w 1202"/>
                <a:gd name="T27" fmla="*/ 22 h 630"/>
                <a:gd name="T28" fmla="*/ 81 w 1202"/>
                <a:gd name="T29" fmla="*/ 24 h 630"/>
                <a:gd name="T30" fmla="*/ 85 w 1202"/>
                <a:gd name="T31" fmla="*/ 25 h 630"/>
                <a:gd name="T32" fmla="*/ 86 w 1202"/>
                <a:gd name="T33" fmla="*/ 22 h 630"/>
                <a:gd name="T34" fmla="*/ 91 w 1202"/>
                <a:gd name="T35" fmla="*/ 15 h 630"/>
                <a:gd name="T36" fmla="*/ 99 w 1202"/>
                <a:gd name="T37" fmla="*/ 7 h 630"/>
                <a:gd name="T38" fmla="*/ 101 w 1202"/>
                <a:gd name="T39" fmla="*/ 6 h 630"/>
                <a:gd name="T40" fmla="*/ 104 w 1202"/>
                <a:gd name="T41" fmla="*/ 4 h 630"/>
                <a:gd name="T42" fmla="*/ 110 w 1202"/>
                <a:gd name="T43" fmla="*/ 2 h 630"/>
                <a:gd name="T44" fmla="*/ 123 w 1202"/>
                <a:gd name="T45" fmla="*/ 0 h 630"/>
                <a:gd name="T46" fmla="*/ 135 w 1202"/>
                <a:gd name="T47" fmla="*/ 4 h 630"/>
                <a:gd name="T48" fmla="*/ 139 w 1202"/>
                <a:gd name="T49" fmla="*/ 6 h 630"/>
                <a:gd name="T50" fmla="*/ 143 w 1202"/>
                <a:gd name="T51" fmla="*/ 9 h 630"/>
                <a:gd name="T52" fmla="*/ 148 w 1202"/>
                <a:gd name="T53" fmla="*/ 15 h 630"/>
                <a:gd name="T54" fmla="*/ 151 w 1202"/>
                <a:gd name="T55" fmla="*/ 29 h 630"/>
                <a:gd name="T56" fmla="*/ 143 w 1202"/>
                <a:gd name="T57" fmla="*/ 29 h 630"/>
                <a:gd name="T58" fmla="*/ 142 w 1202"/>
                <a:gd name="T59" fmla="*/ 25 h 630"/>
                <a:gd name="T60" fmla="*/ 141 w 1202"/>
                <a:gd name="T61" fmla="*/ 22 h 630"/>
                <a:gd name="T62" fmla="*/ 139 w 1202"/>
                <a:gd name="T63" fmla="*/ 17 h 630"/>
                <a:gd name="T64" fmla="*/ 137 w 1202"/>
                <a:gd name="T65" fmla="*/ 15 h 630"/>
                <a:gd name="T66" fmla="*/ 136 w 1202"/>
                <a:gd name="T67" fmla="*/ 13 h 630"/>
                <a:gd name="T68" fmla="*/ 133 w 1202"/>
                <a:gd name="T69" fmla="*/ 12 h 630"/>
                <a:gd name="T70" fmla="*/ 131 w 1202"/>
                <a:gd name="T71" fmla="*/ 10 h 630"/>
                <a:gd name="T72" fmla="*/ 125 w 1202"/>
                <a:gd name="T73" fmla="*/ 8 h 630"/>
                <a:gd name="T74" fmla="*/ 117 w 1202"/>
                <a:gd name="T75" fmla="*/ 8 h 630"/>
                <a:gd name="T76" fmla="*/ 109 w 1202"/>
                <a:gd name="T77" fmla="*/ 10 h 630"/>
                <a:gd name="T78" fmla="*/ 103 w 1202"/>
                <a:gd name="T79" fmla="*/ 14 h 630"/>
                <a:gd name="T80" fmla="*/ 98 w 1202"/>
                <a:gd name="T81" fmla="*/ 19 h 630"/>
                <a:gd name="T82" fmla="*/ 95 w 1202"/>
                <a:gd name="T83" fmla="*/ 24 h 630"/>
                <a:gd name="T84" fmla="*/ 91 w 1202"/>
                <a:gd name="T85" fmla="*/ 37 h 630"/>
                <a:gd name="T86" fmla="*/ 87 w 1202"/>
                <a:gd name="T87" fmla="*/ 34 h 630"/>
                <a:gd name="T88" fmla="*/ 82 w 1202"/>
                <a:gd name="T89" fmla="*/ 32 h 630"/>
                <a:gd name="T90" fmla="*/ 76 w 1202"/>
                <a:gd name="T91" fmla="*/ 30 h 630"/>
                <a:gd name="T92" fmla="*/ 69 w 1202"/>
                <a:gd name="T93" fmla="*/ 28 h 630"/>
                <a:gd name="T94" fmla="*/ 60 w 1202"/>
                <a:gd name="T95" fmla="*/ 28 h 630"/>
                <a:gd name="T96" fmla="*/ 51 w 1202"/>
                <a:gd name="T97" fmla="*/ 30 h 630"/>
                <a:gd name="T98" fmla="*/ 42 w 1202"/>
                <a:gd name="T99" fmla="*/ 34 h 630"/>
                <a:gd name="T100" fmla="*/ 37 w 1202"/>
                <a:gd name="T101" fmla="*/ 37 h 630"/>
                <a:gd name="T102" fmla="*/ 33 w 1202"/>
                <a:gd name="T103" fmla="*/ 40 h 630"/>
                <a:gd name="T104" fmla="*/ 29 w 1202"/>
                <a:gd name="T105" fmla="*/ 43 h 630"/>
                <a:gd name="T106" fmla="*/ 25 w 1202"/>
                <a:gd name="T107" fmla="*/ 47 h 630"/>
                <a:gd name="T108" fmla="*/ 22 w 1202"/>
                <a:gd name="T109" fmla="*/ 51 h 630"/>
                <a:gd name="T110" fmla="*/ 19 w 1202"/>
                <a:gd name="T111" fmla="*/ 54 h 630"/>
                <a:gd name="T112" fmla="*/ 14 w 1202"/>
                <a:gd name="T113" fmla="*/ 62 h 630"/>
                <a:gd name="T114" fmla="*/ 9 w 1202"/>
                <a:gd name="T115" fmla="*/ 74 h 630"/>
                <a:gd name="T116" fmla="*/ 7 w 1202"/>
                <a:gd name="T117" fmla="*/ 79 h 630"/>
                <a:gd name="T118" fmla="*/ 0 w 1202"/>
                <a:gd name="T119" fmla="*/ 76 h 630"/>
                <a:gd name="T120" fmla="*/ 0 w 1202"/>
                <a:gd name="T121" fmla="*/ 76 h 63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202" h="630">
                  <a:moveTo>
                    <a:pt x="0" y="601"/>
                  </a:moveTo>
                  <a:lnTo>
                    <a:pt x="17" y="554"/>
                  </a:lnTo>
                  <a:lnTo>
                    <a:pt x="42" y="505"/>
                  </a:lnTo>
                  <a:lnTo>
                    <a:pt x="75" y="447"/>
                  </a:lnTo>
                  <a:lnTo>
                    <a:pt x="117" y="382"/>
                  </a:lnTo>
                  <a:lnTo>
                    <a:pt x="141" y="350"/>
                  </a:lnTo>
                  <a:lnTo>
                    <a:pt x="214" y="275"/>
                  </a:lnTo>
                  <a:lnTo>
                    <a:pt x="228" y="262"/>
                  </a:lnTo>
                  <a:lnTo>
                    <a:pt x="263" y="236"/>
                  </a:lnTo>
                  <a:lnTo>
                    <a:pt x="299" y="216"/>
                  </a:lnTo>
                  <a:lnTo>
                    <a:pt x="337" y="198"/>
                  </a:lnTo>
                  <a:lnTo>
                    <a:pt x="373" y="185"/>
                  </a:lnTo>
                  <a:lnTo>
                    <a:pt x="442" y="169"/>
                  </a:lnTo>
                  <a:lnTo>
                    <a:pt x="563" y="169"/>
                  </a:lnTo>
                  <a:lnTo>
                    <a:pt x="644" y="187"/>
                  </a:lnTo>
                  <a:lnTo>
                    <a:pt x="674" y="200"/>
                  </a:lnTo>
                  <a:lnTo>
                    <a:pt x="687" y="175"/>
                  </a:lnTo>
                  <a:lnTo>
                    <a:pt x="723" y="120"/>
                  </a:lnTo>
                  <a:lnTo>
                    <a:pt x="784" y="56"/>
                  </a:lnTo>
                  <a:lnTo>
                    <a:pt x="806" y="42"/>
                  </a:lnTo>
                  <a:lnTo>
                    <a:pt x="826" y="29"/>
                  </a:lnTo>
                  <a:lnTo>
                    <a:pt x="877" y="9"/>
                  </a:lnTo>
                  <a:lnTo>
                    <a:pt x="982" y="0"/>
                  </a:lnTo>
                  <a:lnTo>
                    <a:pt x="1073" y="26"/>
                  </a:lnTo>
                  <a:lnTo>
                    <a:pt x="1110" y="46"/>
                  </a:lnTo>
                  <a:lnTo>
                    <a:pt x="1142" y="71"/>
                  </a:lnTo>
                  <a:lnTo>
                    <a:pt x="1176" y="120"/>
                  </a:lnTo>
                  <a:lnTo>
                    <a:pt x="1202" y="227"/>
                  </a:lnTo>
                  <a:lnTo>
                    <a:pt x="1142" y="227"/>
                  </a:lnTo>
                  <a:lnTo>
                    <a:pt x="1134" y="198"/>
                  </a:lnTo>
                  <a:lnTo>
                    <a:pt x="1124" y="169"/>
                  </a:lnTo>
                  <a:lnTo>
                    <a:pt x="1108" y="136"/>
                  </a:lnTo>
                  <a:lnTo>
                    <a:pt x="1094" y="120"/>
                  </a:lnTo>
                  <a:lnTo>
                    <a:pt x="1081" y="104"/>
                  </a:lnTo>
                  <a:lnTo>
                    <a:pt x="1063" y="90"/>
                  </a:lnTo>
                  <a:lnTo>
                    <a:pt x="1043" y="78"/>
                  </a:lnTo>
                  <a:lnTo>
                    <a:pt x="994" y="64"/>
                  </a:lnTo>
                  <a:lnTo>
                    <a:pt x="929" y="64"/>
                  </a:lnTo>
                  <a:lnTo>
                    <a:pt x="865" y="80"/>
                  </a:lnTo>
                  <a:lnTo>
                    <a:pt x="816" y="109"/>
                  </a:lnTo>
                  <a:lnTo>
                    <a:pt x="780" y="145"/>
                  </a:lnTo>
                  <a:lnTo>
                    <a:pt x="754" y="185"/>
                  </a:lnTo>
                  <a:lnTo>
                    <a:pt x="720" y="289"/>
                  </a:lnTo>
                  <a:lnTo>
                    <a:pt x="688" y="271"/>
                  </a:lnTo>
                  <a:lnTo>
                    <a:pt x="651" y="252"/>
                  </a:lnTo>
                  <a:lnTo>
                    <a:pt x="605" y="236"/>
                  </a:lnTo>
                  <a:lnTo>
                    <a:pt x="547" y="224"/>
                  </a:lnTo>
                  <a:lnTo>
                    <a:pt x="480" y="223"/>
                  </a:lnTo>
                  <a:lnTo>
                    <a:pt x="408" y="236"/>
                  </a:lnTo>
                  <a:lnTo>
                    <a:pt x="330" y="266"/>
                  </a:lnTo>
                  <a:lnTo>
                    <a:pt x="292" y="289"/>
                  </a:lnTo>
                  <a:lnTo>
                    <a:pt x="257" y="314"/>
                  </a:lnTo>
                  <a:lnTo>
                    <a:pt x="227" y="343"/>
                  </a:lnTo>
                  <a:lnTo>
                    <a:pt x="198" y="371"/>
                  </a:lnTo>
                  <a:lnTo>
                    <a:pt x="172" y="401"/>
                  </a:lnTo>
                  <a:lnTo>
                    <a:pt x="150" y="431"/>
                  </a:lnTo>
                  <a:lnTo>
                    <a:pt x="112" y="491"/>
                  </a:lnTo>
                  <a:lnTo>
                    <a:pt x="66" y="589"/>
                  </a:lnTo>
                  <a:lnTo>
                    <a:pt x="53" y="630"/>
                  </a:lnTo>
                  <a:lnTo>
                    <a:pt x="0" y="6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0" name="Freeform 105">
              <a:extLst>
                <a:ext uri="{FF2B5EF4-FFF2-40B4-BE49-F238E27FC236}">
                  <a16:creationId xmlns:a16="http://schemas.microsoft.com/office/drawing/2014/main" xmlns="" id="{FFDA76D7-A789-344B-B1DA-850A3D774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7" y="1594"/>
              <a:ext cx="385" cy="126"/>
            </a:xfrm>
            <a:custGeom>
              <a:avLst/>
              <a:gdLst>
                <a:gd name="T0" fmla="*/ 0 w 770"/>
                <a:gd name="T1" fmla="*/ 24 h 251"/>
                <a:gd name="T2" fmla="*/ 6 w 770"/>
                <a:gd name="T3" fmla="*/ 18 h 251"/>
                <a:gd name="T4" fmla="*/ 13 w 770"/>
                <a:gd name="T5" fmla="*/ 12 h 251"/>
                <a:gd name="T6" fmla="*/ 17 w 770"/>
                <a:gd name="T7" fmla="*/ 10 h 251"/>
                <a:gd name="T8" fmla="*/ 20 w 770"/>
                <a:gd name="T9" fmla="*/ 8 h 251"/>
                <a:gd name="T10" fmla="*/ 24 w 770"/>
                <a:gd name="T11" fmla="*/ 6 h 251"/>
                <a:gd name="T12" fmla="*/ 28 w 770"/>
                <a:gd name="T13" fmla="*/ 4 h 251"/>
                <a:gd name="T14" fmla="*/ 33 w 770"/>
                <a:gd name="T15" fmla="*/ 2 h 251"/>
                <a:gd name="T16" fmla="*/ 38 w 770"/>
                <a:gd name="T17" fmla="*/ 1 h 251"/>
                <a:gd name="T18" fmla="*/ 49 w 770"/>
                <a:gd name="T19" fmla="*/ 0 h 251"/>
                <a:gd name="T20" fmla="*/ 59 w 770"/>
                <a:gd name="T21" fmla="*/ 1 h 251"/>
                <a:gd name="T22" fmla="*/ 69 w 770"/>
                <a:gd name="T23" fmla="*/ 4 h 251"/>
                <a:gd name="T24" fmla="*/ 77 w 770"/>
                <a:gd name="T25" fmla="*/ 8 h 251"/>
                <a:gd name="T26" fmla="*/ 81 w 770"/>
                <a:gd name="T27" fmla="*/ 10 h 251"/>
                <a:gd name="T28" fmla="*/ 84 w 770"/>
                <a:gd name="T29" fmla="*/ 12 h 251"/>
                <a:gd name="T30" fmla="*/ 87 w 770"/>
                <a:gd name="T31" fmla="*/ 14 h 251"/>
                <a:gd name="T32" fmla="*/ 89 w 770"/>
                <a:gd name="T33" fmla="*/ 16 h 251"/>
                <a:gd name="T34" fmla="*/ 97 w 770"/>
                <a:gd name="T35" fmla="*/ 24 h 251"/>
                <a:gd name="T36" fmla="*/ 89 w 770"/>
                <a:gd name="T37" fmla="*/ 27 h 251"/>
                <a:gd name="T38" fmla="*/ 88 w 770"/>
                <a:gd name="T39" fmla="*/ 26 h 251"/>
                <a:gd name="T40" fmla="*/ 86 w 770"/>
                <a:gd name="T41" fmla="*/ 23 h 251"/>
                <a:gd name="T42" fmla="*/ 82 w 770"/>
                <a:gd name="T43" fmla="*/ 20 h 251"/>
                <a:gd name="T44" fmla="*/ 71 w 770"/>
                <a:gd name="T45" fmla="*/ 13 h 251"/>
                <a:gd name="T46" fmla="*/ 68 w 770"/>
                <a:gd name="T47" fmla="*/ 11 h 251"/>
                <a:gd name="T48" fmla="*/ 64 w 770"/>
                <a:gd name="T49" fmla="*/ 9 h 251"/>
                <a:gd name="T50" fmla="*/ 56 w 770"/>
                <a:gd name="T51" fmla="*/ 7 h 251"/>
                <a:gd name="T52" fmla="*/ 48 w 770"/>
                <a:gd name="T53" fmla="*/ 7 h 251"/>
                <a:gd name="T54" fmla="*/ 39 w 770"/>
                <a:gd name="T55" fmla="*/ 9 h 251"/>
                <a:gd name="T56" fmla="*/ 32 w 770"/>
                <a:gd name="T57" fmla="*/ 11 h 251"/>
                <a:gd name="T58" fmla="*/ 25 w 770"/>
                <a:gd name="T59" fmla="*/ 15 h 251"/>
                <a:gd name="T60" fmla="*/ 21 w 770"/>
                <a:gd name="T61" fmla="*/ 18 h 251"/>
                <a:gd name="T62" fmla="*/ 11 w 770"/>
                <a:gd name="T63" fmla="*/ 26 h 251"/>
                <a:gd name="T64" fmla="*/ 7 w 770"/>
                <a:gd name="T65" fmla="*/ 32 h 251"/>
                <a:gd name="T66" fmla="*/ 0 w 770"/>
                <a:gd name="T67" fmla="*/ 24 h 251"/>
                <a:gd name="T68" fmla="*/ 0 w 770"/>
                <a:gd name="T69" fmla="*/ 24 h 25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770" h="251">
                  <a:moveTo>
                    <a:pt x="0" y="188"/>
                  </a:moveTo>
                  <a:lnTo>
                    <a:pt x="41" y="144"/>
                  </a:lnTo>
                  <a:lnTo>
                    <a:pt x="101" y="92"/>
                  </a:lnTo>
                  <a:lnTo>
                    <a:pt x="129" y="76"/>
                  </a:lnTo>
                  <a:lnTo>
                    <a:pt x="156" y="59"/>
                  </a:lnTo>
                  <a:lnTo>
                    <a:pt x="190" y="43"/>
                  </a:lnTo>
                  <a:lnTo>
                    <a:pt x="223" y="28"/>
                  </a:lnTo>
                  <a:lnTo>
                    <a:pt x="261" y="15"/>
                  </a:lnTo>
                  <a:lnTo>
                    <a:pt x="298" y="7"/>
                  </a:lnTo>
                  <a:lnTo>
                    <a:pt x="385" y="0"/>
                  </a:lnTo>
                  <a:lnTo>
                    <a:pt x="471" y="7"/>
                  </a:lnTo>
                  <a:lnTo>
                    <a:pt x="547" y="28"/>
                  </a:lnTo>
                  <a:lnTo>
                    <a:pt x="612" y="59"/>
                  </a:lnTo>
                  <a:lnTo>
                    <a:pt x="641" y="76"/>
                  </a:lnTo>
                  <a:lnTo>
                    <a:pt x="667" y="92"/>
                  </a:lnTo>
                  <a:lnTo>
                    <a:pt x="691" y="111"/>
                  </a:lnTo>
                  <a:lnTo>
                    <a:pt x="711" y="128"/>
                  </a:lnTo>
                  <a:lnTo>
                    <a:pt x="770" y="188"/>
                  </a:lnTo>
                  <a:lnTo>
                    <a:pt x="708" y="211"/>
                  </a:lnTo>
                  <a:lnTo>
                    <a:pt x="701" y="204"/>
                  </a:lnTo>
                  <a:lnTo>
                    <a:pt x="683" y="183"/>
                  </a:lnTo>
                  <a:lnTo>
                    <a:pt x="654" y="157"/>
                  </a:lnTo>
                  <a:lnTo>
                    <a:pt x="565" y="97"/>
                  </a:lnTo>
                  <a:lnTo>
                    <a:pt x="539" y="83"/>
                  </a:lnTo>
                  <a:lnTo>
                    <a:pt x="510" y="72"/>
                  </a:lnTo>
                  <a:lnTo>
                    <a:pt x="447" y="56"/>
                  </a:lnTo>
                  <a:lnTo>
                    <a:pt x="379" y="53"/>
                  </a:lnTo>
                  <a:lnTo>
                    <a:pt x="311" y="65"/>
                  </a:lnTo>
                  <a:lnTo>
                    <a:pt x="249" y="88"/>
                  </a:lnTo>
                  <a:lnTo>
                    <a:pt x="193" y="120"/>
                  </a:lnTo>
                  <a:lnTo>
                    <a:pt x="168" y="138"/>
                  </a:lnTo>
                  <a:lnTo>
                    <a:pt x="88" y="208"/>
                  </a:lnTo>
                  <a:lnTo>
                    <a:pt x="49" y="251"/>
                  </a:lnTo>
                  <a:lnTo>
                    <a:pt x="0" y="18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1" name="Freeform 106">
              <a:extLst>
                <a:ext uri="{FF2B5EF4-FFF2-40B4-BE49-F238E27FC236}">
                  <a16:creationId xmlns:a16="http://schemas.microsoft.com/office/drawing/2014/main" xmlns="" id="{D6DFB031-C21B-B441-9E25-277CB0712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6" y="1698"/>
              <a:ext cx="346" cy="117"/>
            </a:xfrm>
            <a:custGeom>
              <a:avLst/>
              <a:gdLst>
                <a:gd name="T0" fmla="*/ 0 w 692"/>
                <a:gd name="T1" fmla="*/ 18 h 233"/>
                <a:gd name="T2" fmla="*/ 4 w 692"/>
                <a:gd name="T3" fmla="*/ 16 h 233"/>
                <a:gd name="T4" fmla="*/ 8 w 692"/>
                <a:gd name="T5" fmla="*/ 13 h 233"/>
                <a:gd name="T6" fmla="*/ 13 w 692"/>
                <a:gd name="T7" fmla="*/ 10 h 233"/>
                <a:gd name="T8" fmla="*/ 16 w 692"/>
                <a:gd name="T9" fmla="*/ 8 h 233"/>
                <a:gd name="T10" fmla="*/ 20 w 692"/>
                <a:gd name="T11" fmla="*/ 7 h 233"/>
                <a:gd name="T12" fmla="*/ 28 w 692"/>
                <a:gd name="T13" fmla="*/ 4 h 233"/>
                <a:gd name="T14" fmla="*/ 36 w 692"/>
                <a:gd name="T15" fmla="*/ 2 h 233"/>
                <a:gd name="T16" fmla="*/ 45 w 692"/>
                <a:gd name="T17" fmla="*/ 0 h 233"/>
                <a:gd name="T18" fmla="*/ 62 w 692"/>
                <a:gd name="T19" fmla="*/ 3 h 233"/>
                <a:gd name="T20" fmla="*/ 70 w 692"/>
                <a:gd name="T21" fmla="*/ 5 h 233"/>
                <a:gd name="T22" fmla="*/ 76 w 692"/>
                <a:gd name="T23" fmla="*/ 8 h 233"/>
                <a:gd name="T24" fmla="*/ 80 w 692"/>
                <a:gd name="T25" fmla="*/ 11 h 233"/>
                <a:gd name="T26" fmla="*/ 84 w 692"/>
                <a:gd name="T27" fmla="*/ 14 h 233"/>
                <a:gd name="T28" fmla="*/ 87 w 692"/>
                <a:gd name="T29" fmla="*/ 17 h 233"/>
                <a:gd name="T30" fmla="*/ 85 w 692"/>
                <a:gd name="T31" fmla="*/ 24 h 233"/>
                <a:gd name="T32" fmla="*/ 82 w 692"/>
                <a:gd name="T33" fmla="*/ 21 h 233"/>
                <a:gd name="T34" fmla="*/ 79 w 692"/>
                <a:gd name="T35" fmla="*/ 18 h 233"/>
                <a:gd name="T36" fmla="*/ 77 w 692"/>
                <a:gd name="T37" fmla="*/ 17 h 233"/>
                <a:gd name="T38" fmla="*/ 75 w 692"/>
                <a:gd name="T39" fmla="*/ 15 h 233"/>
                <a:gd name="T40" fmla="*/ 72 w 692"/>
                <a:gd name="T41" fmla="*/ 13 h 233"/>
                <a:gd name="T42" fmla="*/ 69 w 692"/>
                <a:gd name="T43" fmla="*/ 12 h 233"/>
                <a:gd name="T44" fmla="*/ 62 w 692"/>
                <a:gd name="T45" fmla="*/ 9 h 233"/>
                <a:gd name="T46" fmla="*/ 54 w 692"/>
                <a:gd name="T47" fmla="*/ 7 h 233"/>
                <a:gd name="T48" fmla="*/ 44 w 692"/>
                <a:gd name="T49" fmla="*/ 7 h 233"/>
                <a:gd name="T50" fmla="*/ 26 w 692"/>
                <a:gd name="T51" fmla="*/ 11 h 233"/>
                <a:gd name="T52" fmla="*/ 18 w 692"/>
                <a:gd name="T53" fmla="*/ 15 h 233"/>
                <a:gd name="T54" fmla="*/ 12 w 692"/>
                <a:gd name="T55" fmla="*/ 19 h 233"/>
                <a:gd name="T56" fmla="*/ 9 w 692"/>
                <a:gd name="T57" fmla="*/ 21 h 233"/>
                <a:gd name="T58" fmla="*/ 7 w 692"/>
                <a:gd name="T59" fmla="*/ 23 h 233"/>
                <a:gd name="T60" fmla="*/ 4 w 692"/>
                <a:gd name="T61" fmla="*/ 26 h 233"/>
                <a:gd name="T62" fmla="*/ 1 w 692"/>
                <a:gd name="T63" fmla="*/ 30 h 233"/>
                <a:gd name="T64" fmla="*/ 0 w 692"/>
                <a:gd name="T65" fmla="*/ 18 h 233"/>
                <a:gd name="T66" fmla="*/ 0 w 692"/>
                <a:gd name="T67" fmla="*/ 18 h 23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692" h="233">
                  <a:moveTo>
                    <a:pt x="0" y="143"/>
                  </a:moveTo>
                  <a:lnTo>
                    <a:pt x="28" y="123"/>
                  </a:lnTo>
                  <a:lnTo>
                    <a:pt x="59" y="100"/>
                  </a:lnTo>
                  <a:lnTo>
                    <a:pt x="103" y="75"/>
                  </a:lnTo>
                  <a:lnTo>
                    <a:pt x="127" y="61"/>
                  </a:lnTo>
                  <a:lnTo>
                    <a:pt x="155" y="49"/>
                  </a:lnTo>
                  <a:lnTo>
                    <a:pt x="217" y="26"/>
                  </a:lnTo>
                  <a:lnTo>
                    <a:pt x="284" y="9"/>
                  </a:lnTo>
                  <a:lnTo>
                    <a:pt x="358" y="0"/>
                  </a:lnTo>
                  <a:lnTo>
                    <a:pt x="495" y="17"/>
                  </a:lnTo>
                  <a:lnTo>
                    <a:pt x="553" y="38"/>
                  </a:lnTo>
                  <a:lnTo>
                    <a:pt x="601" y="61"/>
                  </a:lnTo>
                  <a:lnTo>
                    <a:pt x="640" y="87"/>
                  </a:lnTo>
                  <a:lnTo>
                    <a:pt x="669" y="109"/>
                  </a:lnTo>
                  <a:lnTo>
                    <a:pt x="692" y="130"/>
                  </a:lnTo>
                  <a:lnTo>
                    <a:pt x="673" y="190"/>
                  </a:lnTo>
                  <a:lnTo>
                    <a:pt x="654" y="166"/>
                  </a:lnTo>
                  <a:lnTo>
                    <a:pt x="630" y="143"/>
                  </a:lnTo>
                  <a:lnTo>
                    <a:pt x="614" y="130"/>
                  </a:lnTo>
                  <a:lnTo>
                    <a:pt x="595" y="119"/>
                  </a:lnTo>
                  <a:lnTo>
                    <a:pt x="575" y="104"/>
                  </a:lnTo>
                  <a:lnTo>
                    <a:pt x="552" y="93"/>
                  </a:lnTo>
                  <a:lnTo>
                    <a:pt x="495" y="71"/>
                  </a:lnTo>
                  <a:lnTo>
                    <a:pt x="428" y="56"/>
                  </a:lnTo>
                  <a:lnTo>
                    <a:pt x="350" y="54"/>
                  </a:lnTo>
                  <a:lnTo>
                    <a:pt x="203" y="87"/>
                  </a:lnTo>
                  <a:lnTo>
                    <a:pt x="143" y="116"/>
                  </a:lnTo>
                  <a:lnTo>
                    <a:pt x="93" y="149"/>
                  </a:lnTo>
                  <a:lnTo>
                    <a:pt x="71" y="165"/>
                  </a:lnTo>
                  <a:lnTo>
                    <a:pt x="54" y="181"/>
                  </a:lnTo>
                  <a:lnTo>
                    <a:pt x="25" y="207"/>
                  </a:lnTo>
                  <a:lnTo>
                    <a:pt x="1" y="233"/>
                  </a:lnTo>
                  <a:lnTo>
                    <a:pt x="0" y="1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2" name="Freeform 107">
              <a:extLst>
                <a:ext uri="{FF2B5EF4-FFF2-40B4-BE49-F238E27FC236}">
                  <a16:creationId xmlns:a16="http://schemas.microsoft.com/office/drawing/2014/main" xmlns="" id="{0BCF938D-2FB4-A443-9035-A7757EFC8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0" y="1722"/>
              <a:ext cx="453" cy="227"/>
            </a:xfrm>
            <a:custGeom>
              <a:avLst/>
              <a:gdLst>
                <a:gd name="T0" fmla="*/ 0 w 906"/>
                <a:gd name="T1" fmla="*/ 10 h 455"/>
                <a:gd name="T2" fmla="*/ 5 w 906"/>
                <a:gd name="T3" fmla="*/ 8 h 455"/>
                <a:gd name="T4" fmla="*/ 11 w 906"/>
                <a:gd name="T5" fmla="*/ 5 h 455"/>
                <a:gd name="T6" fmla="*/ 18 w 906"/>
                <a:gd name="T7" fmla="*/ 3 h 455"/>
                <a:gd name="T8" fmla="*/ 26 w 906"/>
                <a:gd name="T9" fmla="*/ 1 h 455"/>
                <a:gd name="T10" fmla="*/ 35 w 906"/>
                <a:gd name="T11" fmla="*/ 0 h 455"/>
                <a:gd name="T12" fmla="*/ 55 w 906"/>
                <a:gd name="T13" fmla="*/ 2 h 455"/>
                <a:gd name="T14" fmla="*/ 64 w 906"/>
                <a:gd name="T15" fmla="*/ 6 h 455"/>
                <a:gd name="T16" fmla="*/ 71 w 906"/>
                <a:gd name="T17" fmla="*/ 9 h 455"/>
                <a:gd name="T18" fmla="*/ 76 w 906"/>
                <a:gd name="T19" fmla="*/ 13 h 455"/>
                <a:gd name="T20" fmla="*/ 80 w 906"/>
                <a:gd name="T21" fmla="*/ 17 h 455"/>
                <a:gd name="T22" fmla="*/ 84 w 906"/>
                <a:gd name="T23" fmla="*/ 25 h 455"/>
                <a:gd name="T24" fmla="*/ 87 w 906"/>
                <a:gd name="T25" fmla="*/ 24 h 455"/>
                <a:gd name="T26" fmla="*/ 97 w 906"/>
                <a:gd name="T27" fmla="*/ 22 h 455"/>
                <a:gd name="T28" fmla="*/ 108 w 906"/>
                <a:gd name="T29" fmla="*/ 22 h 455"/>
                <a:gd name="T30" fmla="*/ 114 w 906"/>
                <a:gd name="T31" fmla="*/ 23 h 455"/>
                <a:gd name="T32" fmla="*/ 112 w 906"/>
                <a:gd name="T33" fmla="*/ 30 h 455"/>
                <a:gd name="T34" fmla="*/ 103 w 906"/>
                <a:gd name="T35" fmla="*/ 29 h 455"/>
                <a:gd name="T36" fmla="*/ 94 w 906"/>
                <a:gd name="T37" fmla="*/ 30 h 455"/>
                <a:gd name="T38" fmla="*/ 84 w 906"/>
                <a:gd name="T39" fmla="*/ 34 h 455"/>
                <a:gd name="T40" fmla="*/ 80 w 906"/>
                <a:gd name="T41" fmla="*/ 37 h 455"/>
                <a:gd name="T42" fmla="*/ 76 w 906"/>
                <a:gd name="T43" fmla="*/ 40 h 455"/>
                <a:gd name="T44" fmla="*/ 72 w 906"/>
                <a:gd name="T45" fmla="*/ 48 h 455"/>
                <a:gd name="T46" fmla="*/ 69 w 906"/>
                <a:gd name="T47" fmla="*/ 56 h 455"/>
                <a:gd name="T48" fmla="*/ 63 w 906"/>
                <a:gd name="T49" fmla="*/ 55 h 455"/>
                <a:gd name="T50" fmla="*/ 64 w 906"/>
                <a:gd name="T51" fmla="*/ 50 h 455"/>
                <a:gd name="T52" fmla="*/ 65 w 906"/>
                <a:gd name="T53" fmla="*/ 45 h 455"/>
                <a:gd name="T54" fmla="*/ 67 w 906"/>
                <a:gd name="T55" fmla="*/ 40 h 455"/>
                <a:gd name="T56" fmla="*/ 70 w 906"/>
                <a:gd name="T57" fmla="*/ 36 h 455"/>
                <a:gd name="T58" fmla="*/ 72 w 906"/>
                <a:gd name="T59" fmla="*/ 34 h 455"/>
                <a:gd name="T60" fmla="*/ 78 w 906"/>
                <a:gd name="T61" fmla="*/ 28 h 455"/>
                <a:gd name="T62" fmla="*/ 76 w 906"/>
                <a:gd name="T63" fmla="*/ 25 h 455"/>
                <a:gd name="T64" fmla="*/ 74 w 906"/>
                <a:gd name="T65" fmla="*/ 22 h 455"/>
                <a:gd name="T66" fmla="*/ 71 w 906"/>
                <a:gd name="T67" fmla="*/ 18 h 455"/>
                <a:gd name="T68" fmla="*/ 68 w 906"/>
                <a:gd name="T69" fmla="*/ 17 h 455"/>
                <a:gd name="T70" fmla="*/ 66 w 906"/>
                <a:gd name="T71" fmla="*/ 15 h 455"/>
                <a:gd name="T72" fmla="*/ 63 w 906"/>
                <a:gd name="T73" fmla="*/ 13 h 455"/>
                <a:gd name="T74" fmla="*/ 61 w 906"/>
                <a:gd name="T75" fmla="*/ 11 h 455"/>
                <a:gd name="T76" fmla="*/ 53 w 906"/>
                <a:gd name="T77" fmla="*/ 9 h 455"/>
                <a:gd name="T78" fmla="*/ 45 w 906"/>
                <a:gd name="T79" fmla="*/ 7 h 455"/>
                <a:gd name="T80" fmla="*/ 28 w 906"/>
                <a:gd name="T81" fmla="*/ 8 h 455"/>
                <a:gd name="T82" fmla="*/ 15 w 906"/>
                <a:gd name="T83" fmla="*/ 11 h 455"/>
                <a:gd name="T84" fmla="*/ 7 w 906"/>
                <a:gd name="T85" fmla="*/ 15 h 455"/>
                <a:gd name="T86" fmla="*/ 4 w 906"/>
                <a:gd name="T87" fmla="*/ 17 h 455"/>
                <a:gd name="T88" fmla="*/ 0 w 906"/>
                <a:gd name="T89" fmla="*/ 10 h 455"/>
                <a:gd name="T90" fmla="*/ 0 w 906"/>
                <a:gd name="T91" fmla="*/ 10 h 45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906" h="455">
                  <a:moveTo>
                    <a:pt x="0" y="87"/>
                  </a:moveTo>
                  <a:lnTo>
                    <a:pt x="36" y="67"/>
                  </a:lnTo>
                  <a:lnTo>
                    <a:pt x="81" y="47"/>
                  </a:lnTo>
                  <a:lnTo>
                    <a:pt x="138" y="26"/>
                  </a:lnTo>
                  <a:lnTo>
                    <a:pt x="203" y="9"/>
                  </a:lnTo>
                  <a:lnTo>
                    <a:pt x="276" y="0"/>
                  </a:lnTo>
                  <a:lnTo>
                    <a:pt x="436" y="19"/>
                  </a:lnTo>
                  <a:lnTo>
                    <a:pt x="507" y="48"/>
                  </a:lnTo>
                  <a:lnTo>
                    <a:pt x="562" y="77"/>
                  </a:lnTo>
                  <a:lnTo>
                    <a:pt x="604" y="109"/>
                  </a:lnTo>
                  <a:lnTo>
                    <a:pt x="633" y="136"/>
                  </a:lnTo>
                  <a:lnTo>
                    <a:pt x="670" y="202"/>
                  </a:lnTo>
                  <a:lnTo>
                    <a:pt x="692" y="193"/>
                  </a:lnTo>
                  <a:lnTo>
                    <a:pt x="769" y="180"/>
                  </a:lnTo>
                  <a:lnTo>
                    <a:pt x="864" y="183"/>
                  </a:lnTo>
                  <a:lnTo>
                    <a:pt x="906" y="191"/>
                  </a:lnTo>
                  <a:lnTo>
                    <a:pt x="889" y="242"/>
                  </a:lnTo>
                  <a:lnTo>
                    <a:pt x="819" y="235"/>
                  </a:lnTo>
                  <a:lnTo>
                    <a:pt x="748" y="242"/>
                  </a:lnTo>
                  <a:lnTo>
                    <a:pt x="670" y="273"/>
                  </a:lnTo>
                  <a:lnTo>
                    <a:pt x="634" y="297"/>
                  </a:lnTo>
                  <a:lnTo>
                    <a:pt x="606" y="326"/>
                  </a:lnTo>
                  <a:lnTo>
                    <a:pt x="570" y="385"/>
                  </a:lnTo>
                  <a:lnTo>
                    <a:pt x="551" y="455"/>
                  </a:lnTo>
                  <a:lnTo>
                    <a:pt x="499" y="442"/>
                  </a:lnTo>
                  <a:lnTo>
                    <a:pt x="508" y="400"/>
                  </a:lnTo>
                  <a:lnTo>
                    <a:pt x="518" y="361"/>
                  </a:lnTo>
                  <a:lnTo>
                    <a:pt x="534" y="323"/>
                  </a:lnTo>
                  <a:lnTo>
                    <a:pt x="556" y="290"/>
                  </a:lnTo>
                  <a:lnTo>
                    <a:pt x="572" y="274"/>
                  </a:lnTo>
                  <a:lnTo>
                    <a:pt x="618" y="228"/>
                  </a:lnTo>
                  <a:lnTo>
                    <a:pt x="605" y="204"/>
                  </a:lnTo>
                  <a:lnTo>
                    <a:pt x="586" y="181"/>
                  </a:lnTo>
                  <a:lnTo>
                    <a:pt x="562" y="151"/>
                  </a:lnTo>
                  <a:lnTo>
                    <a:pt x="544" y="136"/>
                  </a:lnTo>
                  <a:lnTo>
                    <a:pt x="525" y="122"/>
                  </a:lnTo>
                  <a:lnTo>
                    <a:pt x="504" y="107"/>
                  </a:lnTo>
                  <a:lnTo>
                    <a:pt x="481" y="94"/>
                  </a:lnTo>
                  <a:lnTo>
                    <a:pt x="423" y="73"/>
                  </a:lnTo>
                  <a:lnTo>
                    <a:pt x="355" y="60"/>
                  </a:lnTo>
                  <a:lnTo>
                    <a:pt x="219" y="64"/>
                  </a:lnTo>
                  <a:lnTo>
                    <a:pt x="114" y="93"/>
                  </a:lnTo>
                  <a:lnTo>
                    <a:pt x="49" y="125"/>
                  </a:lnTo>
                  <a:lnTo>
                    <a:pt x="25" y="139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3" name="Freeform 108">
              <a:extLst>
                <a:ext uri="{FF2B5EF4-FFF2-40B4-BE49-F238E27FC236}">
                  <a16:creationId xmlns:a16="http://schemas.microsoft.com/office/drawing/2014/main" xmlns="" id="{17F38D9F-C9C6-F342-A2C5-61F991A5F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8" y="1310"/>
              <a:ext cx="112" cy="1207"/>
            </a:xfrm>
            <a:custGeom>
              <a:avLst/>
              <a:gdLst>
                <a:gd name="T0" fmla="*/ 16 w 223"/>
                <a:gd name="T1" fmla="*/ 26 h 2412"/>
                <a:gd name="T2" fmla="*/ 16 w 223"/>
                <a:gd name="T3" fmla="*/ 276 h 2412"/>
                <a:gd name="T4" fmla="*/ 17 w 223"/>
                <a:gd name="T5" fmla="*/ 281 h 2412"/>
                <a:gd name="T6" fmla="*/ 19 w 223"/>
                <a:gd name="T7" fmla="*/ 284 h 2412"/>
                <a:gd name="T8" fmla="*/ 21 w 223"/>
                <a:gd name="T9" fmla="*/ 287 h 2412"/>
                <a:gd name="T10" fmla="*/ 25 w 223"/>
                <a:gd name="T11" fmla="*/ 288 h 2412"/>
                <a:gd name="T12" fmla="*/ 28 w 223"/>
                <a:gd name="T13" fmla="*/ 288 h 2412"/>
                <a:gd name="T14" fmla="*/ 28 w 223"/>
                <a:gd name="T15" fmla="*/ 302 h 2412"/>
                <a:gd name="T16" fmla="*/ 23 w 223"/>
                <a:gd name="T17" fmla="*/ 302 h 2412"/>
                <a:gd name="T18" fmla="*/ 18 w 223"/>
                <a:gd name="T19" fmla="*/ 301 h 2412"/>
                <a:gd name="T20" fmla="*/ 13 w 223"/>
                <a:gd name="T21" fmla="*/ 299 h 2412"/>
                <a:gd name="T22" fmla="*/ 9 w 223"/>
                <a:gd name="T23" fmla="*/ 296 h 2412"/>
                <a:gd name="T24" fmla="*/ 5 w 223"/>
                <a:gd name="T25" fmla="*/ 292 h 2412"/>
                <a:gd name="T26" fmla="*/ 3 w 223"/>
                <a:gd name="T27" fmla="*/ 287 h 2412"/>
                <a:gd name="T28" fmla="*/ 1 w 223"/>
                <a:gd name="T29" fmla="*/ 283 h 2412"/>
                <a:gd name="T30" fmla="*/ 0 w 223"/>
                <a:gd name="T31" fmla="*/ 277 h 2412"/>
                <a:gd name="T32" fmla="*/ 0 w 223"/>
                <a:gd name="T33" fmla="*/ 25 h 2412"/>
                <a:gd name="T34" fmla="*/ 1 w 223"/>
                <a:gd name="T35" fmla="*/ 20 h 2412"/>
                <a:gd name="T36" fmla="*/ 3 w 223"/>
                <a:gd name="T37" fmla="*/ 15 h 2412"/>
                <a:gd name="T38" fmla="*/ 5 w 223"/>
                <a:gd name="T39" fmla="*/ 11 h 2412"/>
                <a:gd name="T40" fmla="*/ 9 w 223"/>
                <a:gd name="T41" fmla="*/ 7 h 2412"/>
                <a:gd name="T42" fmla="*/ 13 w 223"/>
                <a:gd name="T43" fmla="*/ 4 h 2412"/>
                <a:gd name="T44" fmla="*/ 18 w 223"/>
                <a:gd name="T45" fmla="*/ 2 h 2412"/>
                <a:gd name="T46" fmla="*/ 23 w 223"/>
                <a:gd name="T47" fmla="*/ 0 h 2412"/>
                <a:gd name="T48" fmla="*/ 28 w 223"/>
                <a:gd name="T49" fmla="*/ 1 h 2412"/>
                <a:gd name="T50" fmla="*/ 28 w 223"/>
                <a:gd name="T51" fmla="*/ 14 h 2412"/>
                <a:gd name="T52" fmla="*/ 25 w 223"/>
                <a:gd name="T53" fmla="*/ 15 h 2412"/>
                <a:gd name="T54" fmla="*/ 21 w 223"/>
                <a:gd name="T55" fmla="*/ 16 h 2412"/>
                <a:gd name="T56" fmla="*/ 19 w 223"/>
                <a:gd name="T57" fmla="*/ 19 h 2412"/>
                <a:gd name="T58" fmla="*/ 17 w 223"/>
                <a:gd name="T59" fmla="*/ 22 h 2412"/>
                <a:gd name="T60" fmla="*/ 16 w 223"/>
                <a:gd name="T61" fmla="*/ 26 h 2412"/>
                <a:gd name="T62" fmla="*/ 16 w 223"/>
                <a:gd name="T63" fmla="*/ 26 h 24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23" h="2412">
                  <a:moveTo>
                    <a:pt x="123" y="204"/>
                  </a:moveTo>
                  <a:lnTo>
                    <a:pt x="123" y="2206"/>
                  </a:lnTo>
                  <a:lnTo>
                    <a:pt x="129" y="2244"/>
                  </a:lnTo>
                  <a:lnTo>
                    <a:pt x="145" y="2267"/>
                  </a:lnTo>
                  <a:lnTo>
                    <a:pt x="167" y="2289"/>
                  </a:lnTo>
                  <a:lnTo>
                    <a:pt x="194" y="2299"/>
                  </a:lnTo>
                  <a:lnTo>
                    <a:pt x="223" y="2301"/>
                  </a:lnTo>
                  <a:lnTo>
                    <a:pt x="223" y="2412"/>
                  </a:lnTo>
                  <a:lnTo>
                    <a:pt x="180" y="2412"/>
                  </a:lnTo>
                  <a:lnTo>
                    <a:pt x="139" y="2403"/>
                  </a:lnTo>
                  <a:lnTo>
                    <a:pt x="103" y="2386"/>
                  </a:lnTo>
                  <a:lnTo>
                    <a:pt x="68" y="2361"/>
                  </a:lnTo>
                  <a:lnTo>
                    <a:pt x="39" y="2331"/>
                  </a:lnTo>
                  <a:lnTo>
                    <a:pt x="19" y="2295"/>
                  </a:lnTo>
                  <a:lnTo>
                    <a:pt x="5" y="2256"/>
                  </a:lnTo>
                  <a:lnTo>
                    <a:pt x="0" y="2215"/>
                  </a:lnTo>
                  <a:lnTo>
                    <a:pt x="0" y="195"/>
                  </a:lnTo>
                  <a:lnTo>
                    <a:pt x="5" y="156"/>
                  </a:lnTo>
                  <a:lnTo>
                    <a:pt x="18" y="117"/>
                  </a:lnTo>
                  <a:lnTo>
                    <a:pt x="39" y="81"/>
                  </a:lnTo>
                  <a:lnTo>
                    <a:pt x="68" y="51"/>
                  </a:lnTo>
                  <a:lnTo>
                    <a:pt x="102" y="26"/>
                  </a:lnTo>
                  <a:lnTo>
                    <a:pt x="139" y="9"/>
                  </a:lnTo>
                  <a:lnTo>
                    <a:pt x="180" y="0"/>
                  </a:lnTo>
                  <a:lnTo>
                    <a:pt x="222" y="1"/>
                  </a:lnTo>
                  <a:lnTo>
                    <a:pt x="223" y="111"/>
                  </a:lnTo>
                  <a:lnTo>
                    <a:pt x="194" y="113"/>
                  </a:lnTo>
                  <a:lnTo>
                    <a:pt x="167" y="124"/>
                  </a:lnTo>
                  <a:lnTo>
                    <a:pt x="145" y="145"/>
                  </a:lnTo>
                  <a:lnTo>
                    <a:pt x="129" y="169"/>
                  </a:lnTo>
                  <a:lnTo>
                    <a:pt x="123" y="20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4" name="Freeform 109">
              <a:extLst>
                <a:ext uri="{FF2B5EF4-FFF2-40B4-BE49-F238E27FC236}">
                  <a16:creationId xmlns:a16="http://schemas.microsoft.com/office/drawing/2014/main" xmlns="" id="{53CB956D-3E0E-7347-A7A3-2B6A7DC39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9" y="1310"/>
              <a:ext cx="113" cy="1207"/>
            </a:xfrm>
            <a:custGeom>
              <a:avLst/>
              <a:gdLst>
                <a:gd name="T0" fmla="*/ 13 w 226"/>
                <a:gd name="T1" fmla="*/ 26 h 2412"/>
                <a:gd name="T2" fmla="*/ 13 w 226"/>
                <a:gd name="T3" fmla="*/ 276 h 2412"/>
                <a:gd name="T4" fmla="*/ 12 w 226"/>
                <a:gd name="T5" fmla="*/ 281 h 2412"/>
                <a:gd name="T6" fmla="*/ 10 w 226"/>
                <a:gd name="T7" fmla="*/ 284 h 2412"/>
                <a:gd name="T8" fmla="*/ 8 w 226"/>
                <a:gd name="T9" fmla="*/ 287 h 2412"/>
                <a:gd name="T10" fmla="*/ 4 w 226"/>
                <a:gd name="T11" fmla="*/ 288 h 2412"/>
                <a:gd name="T12" fmla="*/ 0 w 226"/>
                <a:gd name="T13" fmla="*/ 288 h 2412"/>
                <a:gd name="T14" fmla="*/ 0 w 226"/>
                <a:gd name="T15" fmla="*/ 302 h 2412"/>
                <a:gd name="T16" fmla="*/ 6 w 226"/>
                <a:gd name="T17" fmla="*/ 302 h 2412"/>
                <a:gd name="T18" fmla="*/ 11 w 226"/>
                <a:gd name="T19" fmla="*/ 301 h 2412"/>
                <a:gd name="T20" fmla="*/ 16 w 226"/>
                <a:gd name="T21" fmla="*/ 299 h 2412"/>
                <a:gd name="T22" fmla="*/ 20 w 226"/>
                <a:gd name="T23" fmla="*/ 296 h 2412"/>
                <a:gd name="T24" fmla="*/ 24 w 226"/>
                <a:gd name="T25" fmla="*/ 292 h 2412"/>
                <a:gd name="T26" fmla="*/ 26 w 226"/>
                <a:gd name="T27" fmla="*/ 287 h 2412"/>
                <a:gd name="T28" fmla="*/ 28 w 226"/>
                <a:gd name="T29" fmla="*/ 283 h 2412"/>
                <a:gd name="T30" fmla="*/ 29 w 226"/>
                <a:gd name="T31" fmla="*/ 276 h 2412"/>
                <a:gd name="T32" fmla="*/ 29 w 226"/>
                <a:gd name="T33" fmla="*/ 25 h 2412"/>
                <a:gd name="T34" fmla="*/ 28 w 226"/>
                <a:gd name="T35" fmla="*/ 20 h 2412"/>
                <a:gd name="T36" fmla="*/ 26 w 226"/>
                <a:gd name="T37" fmla="*/ 15 h 2412"/>
                <a:gd name="T38" fmla="*/ 24 w 226"/>
                <a:gd name="T39" fmla="*/ 11 h 2412"/>
                <a:gd name="T40" fmla="*/ 20 w 226"/>
                <a:gd name="T41" fmla="*/ 7 h 2412"/>
                <a:gd name="T42" fmla="*/ 16 w 226"/>
                <a:gd name="T43" fmla="*/ 4 h 2412"/>
                <a:gd name="T44" fmla="*/ 11 w 226"/>
                <a:gd name="T45" fmla="*/ 2 h 2412"/>
                <a:gd name="T46" fmla="*/ 6 w 226"/>
                <a:gd name="T47" fmla="*/ 0 h 2412"/>
                <a:gd name="T48" fmla="*/ 1 w 226"/>
                <a:gd name="T49" fmla="*/ 1 h 2412"/>
                <a:gd name="T50" fmla="*/ 1 w 226"/>
                <a:gd name="T51" fmla="*/ 14 h 2412"/>
                <a:gd name="T52" fmla="*/ 4 w 226"/>
                <a:gd name="T53" fmla="*/ 15 h 2412"/>
                <a:gd name="T54" fmla="*/ 8 w 226"/>
                <a:gd name="T55" fmla="*/ 16 h 2412"/>
                <a:gd name="T56" fmla="*/ 10 w 226"/>
                <a:gd name="T57" fmla="*/ 19 h 2412"/>
                <a:gd name="T58" fmla="*/ 12 w 226"/>
                <a:gd name="T59" fmla="*/ 22 h 2412"/>
                <a:gd name="T60" fmla="*/ 13 w 226"/>
                <a:gd name="T61" fmla="*/ 26 h 2412"/>
                <a:gd name="T62" fmla="*/ 13 w 226"/>
                <a:gd name="T63" fmla="*/ 26 h 24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26" h="2412">
                  <a:moveTo>
                    <a:pt x="102" y="204"/>
                  </a:moveTo>
                  <a:lnTo>
                    <a:pt x="102" y="2206"/>
                  </a:lnTo>
                  <a:lnTo>
                    <a:pt x="96" y="2244"/>
                  </a:lnTo>
                  <a:lnTo>
                    <a:pt x="78" y="2267"/>
                  </a:lnTo>
                  <a:lnTo>
                    <a:pt x="57" y="2289"/>
                  </a:lnTo>
                  <a:lnTo>
                    <a:pt x="31" y="2299"/>
                  </a:lnTo>
                  <a:lnTo>
                    <a:pt x="0" y="2301"/>
                  </a:lnTo>
                  <a:lnTo>
                    <a:pt x="0" y="2412"/>
                  </a:lnTo>
                  <a:lnTo>
                    <a:pt x="45" y="2412"/>
                  </a:lnTo>
                  <a:lnTo>
                    <a:pt x="86" y="2403"/>
                  </a:lnTo>
                  <a:lnTo>
                    <a:pt x="122" y="2386"/>
                  </a:lnTo>
                  <a:lnTo>
                    <a:pt x="157" y="2361"/>
                  </a:lnTo>
                  <a:lnTo>
                    <a:pt x="186" y="2331"/>
                  </a:lnTo>
                  <a:lnTo>
                    <a:pt x="206" y="2295"/>
                  </a:lnTo>
                  <a:lnTo>
                    <a:pt x="219" y="2256"/>
                  </a:lnTo>
                  <a:lnTo>
                    <a:pt x="226" y="2205"/>
                  </a:lnTo>
                  <a:lnTo>
                    <a:pt x="225" y="195"/>
                  </a:lnTo>
                  <a:lnTo>
                    <a:pt x="220" y="156"/>
                  </a:lnTo>
                  <a:lnTo>
                    <a:pt x="207" y="117"/>
                  </a:lnTo>
                  <a:lnTo>
                    <a:pt x="186" y="81"/>
                  </a:lnTo>
                  <a:lnTo>
                    <a:pt x="157" y="51"/>
                  </a:lnTo>
                  <a:lnTo>
                    <a:pt x="123" y="26"/>
                  </a:lnTo>
                  <a:lnTo>
                    <a:pt x="86" y="9"/>
                  </a:lnTo>
                  <a:lnTo>
                    <a:pt x="45" y="0"/>
                  </a:lnTo>
                  <a:lnTo>
                    <a:pt x="3" y="1"/>
                  </a:lnTo>
                  <a:lnTo>
                    <a:pt x="2" y="111"/>
                  </a:lnTo>
                  <a:lnTo>
                    <a:pt x="31" y="113"/>
                  </a:lnTo>
                  <a:lnTo>
                    <a:pt x="58" y="124"/>
                  </a:lnTo>
                  <a:lnTo>
                    <a:pt x="80" y="145"/>
                  </a:lnTo>
                  <a:lnTo>
                    <a:pt x="96" y="169"/>
                  </a:lnTo>
                  <a:lnTo>
                    <a:pt x="102" y="20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5" name="Freeform 110">
              <a:extLst>
                <a:ext uri="{FF2B5EF4-FFF2-40B4-BE49-F238E27FC236}">
                  <a16:creationId xmlns:a16="http://schemas.microsoft.com/office/drawing/2014/main" xmlns="" id="{A86F7A78-DDCC-AF45-897E-6A7E111AB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4" y="2459"/>
              <a:ext cx="1981" cy="58"/>
            </a:xfrm>
            <a:custGeom>
              <a:avLst/>
              <a:gdLst>
                <a:gd name="T0" fmla="*/ 0 w 3963"/>
                <a:gd name="T1" fmla="*/ 0 h 114"/>
                <a:gd name="T2" fmla="*/ 495 w 3963"/>
                <a:gd name="T3" fmla="*/ 0 h 114"/>
                <a:gd name="T4" fmla="*/ 495 w 3963"/>
                <a:gd name="T5" fmla="*/ 15 h 114"/>
                <a:gd name="T6" fmla="*/ 0 w 3963"/>
                <a:gd name="T7" fmla="*/ 15 h 114"/>
                <a:gd name="T8" fmla="*/ 0 w 3963"/>
                <a:gd name="T9" fmla="*/ 0 h 114"/>
                <a:gd name="T10" fmla="*/ 0 w 3963"/>
                <a:gd name="T11" fmla="*/ 0 h 1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963" h="114">
                  <a:moveTo>
                    <a:pt x="0" y="0"/>
                  </a:moveTo>
                  <a:lnTo>
                    <a:pt x="3963" y="0"/>
                  </a:lnTo>
                  <a:lnTo>
                    <a:pt x="3963" y="114"/>
                  </a:lnTo>
                  <a:lnTo>
                    <a:pt x="0" y="1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16" name="Freeform 111">
              <a:extLst>
                <a:ext uri="{FF2B5EF4-FFF2-40B4-BE49-F238E27FC236}">
                  <a16:creationId xmlns:a16="http://schemas.microsoft.com/office/drawing/2014/main" xmlns="" id="{CCBA4904-A28A-534D-8BB6-EBC2308353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4" y="1310"/>
              <a:ext cx="1981" cy="58"/>
            </a:xfrm>
            <a:custGeom>
              <a:avLst/>
              <a:gdLst>
                <a:gd name="T0" fmla="*/ 0 w 3963"/>
                <a:gd name="T1" fmla="*/ 0 h 114"/>
                <a:gd name="T2" fmla="*/ 495 w 3963"/>
                <a:gd name="T3" fmla="*/ 0 h 114"/>
                <a:gd name="T4" fmla="*/ 495 w 3963"/>
                <a:gd name="T5" fmla="*/ 15 h 114"/>
                <a:gd name="T6" fmla="*/ 0 w 3963"/>
                <a:gd name="T7" fmla="*/ 15 h 114"/>
                <a:gd name="T8" fmla="*/ 0 w 3963"/>
                <a:gd name="T9" fmla="*/ 0 h 114"/>
                <a:gd name="T10" fmla="*/ 0 w 3963"/>
                <a:gd name="T11" fmla="*/ 0 h 1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963" h="114">
                  <a:moveTo>
                    <a:pt x="0" y="0"/>
                  </a:moveTo>
                  <a:lnTo>
                    <a:pt x="3963" y="0"/>
                  </a:lnTo>
                  <a:lnTo>
                    <a:pt x="3963" y="114"/>
                  </a:lnTo>
                  <a:lnTo>
                    <a:pt x="0" y="1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9" name="Text Box 112">
            <a:extLst>
              <a:ext uri="{FF2B5EF4-FFF2-40B4-BE49-F238E27FC236}">
                <a16:creationId xmlns:a16="http://schemas.microsoft.com/office/drawing/2014/main" xmlns="" id="{3AB5926A-631C-654F-87B4-6ED3F83675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2633613"/>
            <a:ext cx="914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b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endParaRPr lang="nl-NL" altLang="en-US" sz="2400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 Box 113">
            <a:extLst>
              <a:ext uri="{FF2B5EF4-FFF2-40B4-BE49-F238E27FC236}">
                <a16:creationId xmlns:a16="http://schemas.microsoft.com/office/drawing/2014/main" xmlns="" id="{129DA29C-2CCD-1149-BA37-F08309DF8F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7699" y="2607410"/>
            <a:ext cx="914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b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endParaRPr lang="nl-NL" altLang="en-US" sz="2400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" name="Text Box 114">
            <a:extLst>
              <a:ext uri="{FF2B5EF4-FFF2-40B4-BE49-F238E27FC236}">
                <a16:creationId xmlns:a16="http://schemas.microsoft.com/office/drawing/2014/main" xmlns="" id="{E9A20B92-97D7-694D-B98F-50719088AD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960" y="4476690"/>
            <a:ext cx="68732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000" b="0">
                <a:latin typeface="Calibri" panose="020F0502020204030204" pitchFamily="34" charset="0"/>
                <a:cs typeface="Calibri" panose="020F0502020204030204" pitchFamily="34" charset="0"/>
              </a:rPr>
              <a:t>Mortality:    	  25%			       15%</a:t>
            </a:r>
            <a:endParaRPr lang="nl-NL" altLang="en-US" sz="2000" b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8" name="Text Box 115">
            <a:extLst>
              <a:ext uri="{FF2B5EF4-FFF2-40B4-BE49-F238E27FC236}">
                <a16:creationId xmlns:a16="http://schemas.microsoft.com/office/drawing/2014/main" xmlns="" id="{F8C94979-143D-5D43-ABF2-7442CD5200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871613"/>
            <a:ext cx="753305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="0">
                <a:latin typeface="Calibri" panose="020F0502020204030204" pitchFamily="34" charset="0"/>
                <a:cs typeface="Calibri" panose="020F0502020204030204" pitchFamily="34" charset="0"/>
              </a:rPr>
              <a:t>Suppose we wish to compare the performance of the intensive care units (ICUs) in two different hospitals.</a:t>
            </a:r>
          </a:p>
        </p:txBody>
      </p:sp>
      <p:sp>
        <p:nvSpPr>
          <p:cNvPr id="119" name="Text Box 114">
            <a:extLst>
              <a:ext uri="{FF2B5EF4-FFF2-40B4-BE49-F238E27FC236}">
                <a16:creationId xmlns:a16="http://schemas.microsoft.com/office/drawing/2014/main" xmlns="" id="{B7B7B388-FE5E-434F-AB45-B73925E420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800600"/>
            <a:ext cx="68732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000" b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Expected:    	  30%			       12%</a:t>
            </a:r>
            <a:endParaRPr lang="nl-NL" altLang="en-US" sz="2000" b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0" name="Text Box 114">
            <a:extLst>
              <a:ext uri="{FF2B5EF4-FFF2-40B4-BE49-F238E27FC236}">
                <a16:creationId xmlns:a16="http://schemas.microsoft.com/office/drawing/2014/main" xmlns="" id="{AEB9D931-4283-C441-95E7-096AA13FEE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5334000"/>
            <a:ext cx="687324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000" b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Standardised </a:t>
            </a:r>
            <a:br>
              <a:rPr lang="en-US" altLang="en-US" sz="2000" b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en-US" sz="2000" b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Mortality Ratio:      0.83			       1.25</a:t>
            </a:r>
            <a:endParaRPr lang="nl-NL" altLang="en-US" sz="2000" b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590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Funnel plots</a:t>
            </a:r>
          </a:p>
        </p:txBody>
      </p:sp>
      <p:pic>
        <p:nvPicPr>
          <p:cNvPr id="139266" name="Picture 2" descr="Funnel plot of standardised mortality ratio (SMR) for the 106 ICUs in Figure 1, by number of cases ">
            <a:extLst>
              <a:ext uri="{FF2B5EF4-FFF2-40B4-BE49-F238E27FC236}">
                <a16:creationId xmlns:a16="http://schemas.microsoft.com/office/drawing/2014/main" xmlns="" id="{822880AE-50C5-5C46-BBFF-9A60809DF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55615"/>
            <a:ext cx="8153400" cy="3683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8985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Screening</a:t>
            </a:r>
            <a:endParaRPr lang="en-GB" b="1" dirty="0"/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Triage	</a:t>
            </a:r>
            <a:endParaRPr lang="en-GB" b="1" dirty="0"/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Prevention</a:t>
            </a:r>
            <a:endParaRPr lang="en-GB" b="1" dirty="0"/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chronic disease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acute care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Benchmarking of clinical performance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110120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Clinical Prediction Models (CPMs)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r>
              <a:rPr lang="en-GB" dirty="0"/>
              <a:t>Clinical prediction models (CPMs) are mathematical equations or algorithms, which take information about a patient as inputs, and output a prediction (usually a probability) regarding a patient’s diagnosis or prognosis.</a:t>
            </a:r>
          </a:p>
          <a:p>
            <a:r>
              <a:rPr lang="en-GB" dirty="0"/>
              <a:t>For example: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xmlns="" id="{45E601E6-8ABE-4FA8-BA95-9441DC8C646C}"/>
              </a:ext>
            </a:extLst>
          </p:cNvPr>
          <p:cNvGraphicFramePr/>
          <p:nvPr/>
        </p:nvGraphicFramePr>
        <p:xfrm>
          <a:off x="2350993" y="3429000"/>
          <a:ext cx="4442013" cy="2892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5658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sz="1600" dirty="0"/>
              <a:t>Steyerberg EW. Clinical Prediction Models. A Practical Approach to Development, Validation, and Updating. Springer, 2009.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sz="1600" dirty="0"/>
              <a:t>Riley R. et al., Prognosis Research in Healthcare: Concepts, Methods, and Impact. Oxford Univ Press, 2019.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sz="1600" dirty="0"/>
              <a:t>Hemingway H. et al., Prognosis research strategy (PROGRESS). </a:t>
            </a:r>
            <a:br>
              <a:rPr lang="en-GB" sz="1600" dirty="0"/>
            </a:br>
            <a:r>
              <a:rPr lang="en-GB" sz="1600" dirty="0"/>
              <a:t>-- BMJ 2013;346:e5595 doi: 10.1136/bmj.e5595.</a:t>
            </a:r>
            <a:br>
              <a:rPr lang="en-GB" sz="1600" dirty="0"/>
            </a:br>
            <a:r>
              <a:rPr lang="en-GB" sz="1600" dirty="0"/>
              <a:t>-- PLoS Med. 2013;10(2):e1001380. doi: 10.1371/journal.pmed.1001380. </a:t>
            </a:r>
            <a:br>
              <a:rPr lang="en-GB" sz="1600" dirty="0"/>
            </a:br>
            <a:r>
              <a:rPr lang="en-GB" sz="1600" dirty="0"/>
              <a:t>-- PLoS Med. 2013;10(2):e1001381. doi: 10.1371/journal.pmed.1001381.</a:t>
            </a:r>
            <a:br>
              <a:rPr lang="en-GB" sz="1600" dirty="0"/>
            </a:br>
            <a:r>
              <a:rPr lang="en-GB" sz="1600" dirty="0"/>
              <a:t>-- BMJ. 2013 Feb 5;346:e5793. doi: 10.1136/bmj.e5793.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sz="1600" dirty="0"/>
              <a:t>Hippisley-Cox J et al. Development and validation of QRISK3 risk prediction algorithms to estimate future risk of cardiovascular disease. BMJ. 2017 May;357:j2099. doi: 10.1136/bmj.j2099.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GB" sz="1600" dirty="0"/>
              <a:t>Tomašev N, et al. A clinically applicable approach to continuous prediction of future acute kidney injury. Nature. 2019 Aug;572(7767):116-119. doi: 10.1038/s41586-019-1390-1.</a:t>
            </a:r>
          </a:p>
        </p:txBody>
      </p:sp>
    </p:spTree>
    <p:extLst>
      <p:ext uri="{BB962C8B-B14F-4D97-AF65-F5344CB8AC3E}">
        <p14:creationId xmlns:p14="http://schemas.microsoft.com/office/powerpoint/2010/main" val="1491288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56276483-942D-3640-BE59-2222FE808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Questions?</a:t>
            </a:r>
          </a:p>
        </p:txBody>
      </p:sp>
      <p:pic>
        <p:nvPicPr>
          <p:cNvPr id="2052" name="Picture 4" descr="https://png2.kisspng.com/sh/b2eef83c8e79ca80da930674f9dea3e2/L0KzQYi4UsIxN6d5j5GAYUPkRLXsUsdna5ZpTJC7MUC2Qom9UsE2OWQ8T6I9Nka4QoS8VcM2QV91htk=/5a3a4de27fced4.21032862151377046652355359.png">
            <a:extLst>
              <a:ext uri="{FF2B5EF4-FFF2-40B4-BE49-F238E27FC236}">
                <a16:creationId xmlns:a16="http://schemas.microsoft.com/office/drawing/2014/main" xmlns="" id="{342141AC-E5D9-5245-9296-7FF217220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652" y="1922334"/>
            <a:ext cx="6440556" cy="3827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8375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 books</a:t>
            </a:r>
          </a:p>
        </p:txBody>
      </p:sp>
      <p:pic>
        <p:nvPicPr>
          <p:cNvPr id="1026" name="Picture 2" descr="https://images-na.ssl-images-amazon.com/images/I/41Manf%2BfMfL._SX331_BO1,204,203,200_.jpg">
            <a:extLst>
              <a:ext uri="{FF2B5EF4-FFF2-40B4-BE49-F238E27FC236}">
                <a16:creationId xmlns:a16="http://schemas.microsoft.com/office/drawing/2014/main" xmlns="" id="{895E0A28-2587-EF40-BCA4-F6A9013FC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981199"/>
            <a:ext cx="2743200" cy="4110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images-na.ssl-images-amazon.com/images/I/41ljHDaG1uL._SX313_BO1,204,203,200_.jpg">
            <a:extLst>
              <a:ext uri="{FF2B5EF4-FFF2-40B4-BE49-F238E27FC236}">
                <a16:creationId xmlns:a16="http://schemas.microsoft.com/office/drawing/2014/main" xmlns="" id="{05B2FCD1-B399-C743-A06C-CA9B4E908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81200"/>
            <a:ext cx="2609005" cy="413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8752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CPMs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accent2"/>
                </a:solidFill>
              </a:rPr>
              <a:t>Diagnostic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>Predicts current presence of a disease or condition of interest, based on observed characteristics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accent2"/>
                </a:solidFill>
              </a:rPr>
              <a:t>Prognostic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>Predicts the likelihood of a future clinical event, disease recurrence or progression, based on observed characteristics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accent4"/>
                </a:solidFill>
              </a:rPr>
              <a:t>Predictive</a:t>
            </a: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Predicts the likelihood of experiencing a favorable or unfavorable effect from exposure to an intervention (e.g. drug therapy)</a:t>
            </a:r>
          </a:p>
        </p:txBody>
      </p:sp>
    </p:spTree>
    <p:extLst>
      <p:ext uri="{BB962C8B-B14F-4D97-AF65-F5344CB8AC3E}">
        <p14:creationId xmlns:p14="http://schemas.microsoft.com/office/powerpoint/2010/main" val="52258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Screening				</a:t>
            </a:r>
            <a:r>
              <a:rPr lang="en-GB" b="1" dirty="0"/>
              <a:t>diagnostic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Triage					</a:t>
            </a:r>
            <a:r>
              <a:rPr lang="en-GB" b="1" dirty="0"/>
              <a:t>diagnostic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Prevention				</a:t>
            </a:r>
            <a:r>
              <a:rPr lang="en-GB" b="1" dirty="0"/>
              <a:t>prognostic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chronic disease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acute care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Benchmarking of clinical performance	</a:t>
            </a:r>
            <a:r>
              <a:rPr lang="en-GB" b="1" dirty="0"/>
              <a:t>prognostic</a:t>
            </a:r>
          </a:p>
        </p:txBody>
      </p:sp>
    </p:spTree>
    <p:extLst>
      <p:ext uri="{BB962C8B-B14F-4D97-AF65-F5344CB8AC3E}">
        <p14:creationId xmlns:p14="http://schemas.microsoft.com/office/powerpoint/2010/main" val="991854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accent2"/>
                </a:solidFill>
              </a:rPr>
              <a:t>Screening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Triage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Prevention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chronic disease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acute care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Benchmarking of clinical performance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F92F6DF-0550-4143-8634-3DD4FFD2C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230"/>
          <a:stretch/>
        </p:blipFill>
        <p:spPr>
          <a:xfrm>
            <a:off x="3854230" y="2015067"/>
            <a:ext cx="5055024" cy="39624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85721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94004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Screening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Triage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accent2"/>
                </a:solidFill>
              </a:rPr>
              <a:t>Prevention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chronic disease	</a:t>
            </a:r>
            <a:r>
              <a:rPr lang="en-GB" b="1" dirty="0"/>
              <a:t>long term (5-10 years)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	</a:t>
            </a:r>
            <a:r>
              <a:rPr lang="en-GB" b="1" dirty="0"/>
              <a:t>medium term (1-5 years)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acute care		</a:t>
            </a:r>
            <a:r>
              <a:rPr lang="en-GB" b="1" dirty="0"/>
              <a:t>short term (up to 30 days)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Benchmarking of clinical performance</a:t>
            </a:r>
          </a:p>
        </p:txBody>
      </p:sp>
    </p:spTree>
    <p:extLst>
      <p:ext uri="{BB962C8B-B14F-4D97-AF65-F5344CB8AC3E}">
        <p14:creationId xmlns:p14="http://schemas.microsoft.com/office/powerpoint/2010/main" val="1837946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Screening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Triage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Prevention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chronic disease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acute care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Benchmarking of clinical performance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C517B39-4A4D-B849-B321-1533E9D43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7133" y="1875367"/>
            <a:ext cx="290772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76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B5992-F251-431E-AEC0-DDCED6DA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81A603-98FE-4C80-B5E7-E1F0E281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/>
          <a:lstStyle/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Screening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Triage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Prevention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chronic disease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cancer recurrence</a:t>
            </a:r>
          </a:p>
          <a:p>
            <a:pPr marL="677863" lvl="1" indent="-176213">
              <a:buFont typeface="Arial" panose="020B0604020202020204" pitchFamily="34" charset="0"/>
              <a:buChar char="•"/>
            </a:pPr>
            <a:r>
              <a:rPr lang="en-GB" dirty="0"/>
              <a:t>hospital readmission</a:t>
            </a:r>
          </a:p>
          <a:p>
            <a:pPr marL="276225" indent="-227013">
              <a:buFont typeface="Wingdings" pitchFamily="2" charset="2"/>
              <a:buChar char="§"/>
            </a:pPr>
            <a:r>
              <a:rPr lang="en-GB" dirty="0"/>
              <a:t>Benchmarking of clinical performance</a:t>
            </a:r>
          </a:p>
        </p:txBody>
      </p:sp>
      <p:pic>
        <p:nvPicPr>
          <p:cNvPr id="4" name="Picture 3" descr="Screenshot 2019-03-07 at 09.52.28.png">
            <a:extLst>
              <a:ext uri="{FF2B5EF4-FFF2-40B4-BE49-F238E27FC236}">
                <a16:creationId xmlns:a16="http://schemas.microsoft.com/office/drawing/2014/main" xmlns="" id="{0A3B0E7F-49C2-B24E-B92D-5ED8746316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6" t="7987" r="26618" b="10313"/>
          <a:stretch/>
        </p:blipFill>
        <p:spPr>
          <a:xfrm>
            <a:off x="0" y="0"/>
            <a:ext cx="9144000" cy="63597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8C6AA28-D329-1A43-AD12-5A5C47046515}"/>
              </a:ext>
            </a:extLst>
          </p:cNvPr>
          <p:cNvSpPr/>
          <p:nvPr/>
        </p:nvSpPr>
        <p:spPr>
          <a:xfrm>
            <a:off x="2743200" y="990600"/>
            <a:ext cx="6248400" cy="50292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95820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Porky:Words:ASCI:PSE:Budgets FY97:LC.BRev.FY97</Template>
  <TotalTime>146478450</TotalTime>
  <Pages>3</Pages>
  <Words>360</Words>
  <Application>Microsoft Macintosh PowerPoint</Application>
  <PresentationFormat>On-screen Show (4:3)</PresentationFormat>
  <Paragraphs>129</Paragraphs>
  <Slides>21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Retrospect</vt:lpstr>
      <vt:lpstr>Clinical Prediction Models:  Real-world Examples</vt:lpstr>
      <vt:lpstr>Clinical Prediction Models (CPMs)</vt:lpstr>
      <vt:lpstr>Good books</vt:lpstr>
      <vt:lpstr>Types of CPMs </vt:lpstr>
      <vt:lpstr>Applications</vt:lpstr>
      <vt:lpstr>Applications</vt:lpstr>
      <vt:lpstr>Applications</vt:lpstr>
      <vt:lpstr>Applications</vt:lpstr>
      <vt:lpstr>Applications</vt:lpstr>
      <vt:lpstr>Applications</vt:lpstr>
      <vt:lpstr>Applications</vt:lpstr>
      <vt:lpstr>Applications</vt:lpstr>
      <vt:lpstr>Applications</vt:lpstr>
      <vt:lpstr>Assessing the quality of critical care</vt:lpstr>
      <vt:lpstr>Case mix variation in ICUs</vt:lpstr>
      <vt:lpstr>Case mix correction</vt:lpstr>
      <vt:lpstr>Assessing the quality of critical care</vt:lpstr>
      <vt:lpstr>Funnel plots</vt:lpstr>
      <vt:lpstr>Summary</vt:lpstr>
      <vt:lpstr>Further reading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Steven F. Ashby Center for Applied Scientific Computing  Month DD, 1997</dc:title>
  <dc:subject/>
  <dc:creator>Computations</dc:creator>
  <cp:keywords/>
  <dc:description/>
  <cp:lastModifiedBy>Niels Peek</cp:lastModifiedBy>
  <cp:revision>599</cp:revision>
  <cp:lastPrinted>2001-08-28T17:59:37Z</cp:lastPrinted>
  <dcterms:created xsi:type="dcterms:W3CDTF">1998-03-18T13:44:31Z</dcterms:created>
  <dcterms:modified xsi:type="dcterms:W3CDTF">2019-08-19T07:27:50Z</dcterms:modified>
</cp:coreProperties>
</file>

<file path=docProps/thumbnail.jpeg>
</file>